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32"/>
  </p:notesMasterIdLst>
  <p:handoutMasterIdLst>
    <p:handoutMasterId r:id="rId33"/>
  </p:handoutMasterIdLst>
  <p:sldIdLst>
    <p:sldId id="418" r:id="rId3"/>
    <p:sldId id="450" r:id="rId4"/>
    <p:sldId id="451" r:id="rId5"/>
    <p:sldId id="452" r:id="rId6"/>
    <p:sldId id="399" r:id="rId7"/>
    <p:sldId id="400" r:id="rId8"/>
    <p:sldId id="401" r:id="rId9"/>
    <p:sldId id="402" r:id="rId10"/>
    <p:sldId id="403" r:id="rId11"/>
    <p:sldId id="404" r:id="rId12"/>
    <p:sldId id="445" r:id="rId13"/>
    <p:sldId id="446" r:id="rId14"/>
    <p:sldId id="406" r:id="rId15"/>
    <p:sldId id="407" r:id="rId16"/>
    <p:sldId id="409" r:id="rId17"/>
    <p:sldId id="410" r:id="rId18"/>
    <p:sldId id="411" r:id="rId19"/>
    <p:sldId id="412" r:id="rId20"/>
    <p:sldId id="413" r:id="rId21"/>
    <p:sldId id="414" r:id="rId22"/>
    <p:sldId id="415" r:id="rId23"/>
    <p:sldId id="416" r:id="rId24"/>
    <p:sldId id="417" r:id="rId25"/>
    <p:sldId id="420" r:id="rId26"/>
    <p:sldId id="421" r:id="rId27"/>
    <p:sldId id="447" r:id="rId28"/>
    <p:sldId id="422" r:id="rId29"/>
    <p:sldId id="448" r:id="rId30"/>
    <p:sldId id="449" r:id="rId31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5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FFFF"/>
    <a:srgbClr val="FFFF00"/>
    <a:srgbClr val="800000"/>
    <a:srgbClr val="FFCC99"/>
    <a:srgbClr val="CC6600"/>
    <a:srgbClr val="009999"/>
    <a:srgbClr val="000066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61" autoAdjust="0"/>
    <p:restoredTop sz="94830" autoAdjust="0"/>
  </p:normalViewPr>
  <p:slideViewPr>
    <p:cSldViewPr>
      <p:cViewPr varScale="1">
        <p:scale>
          <a:sx n="74" d="100"/>
          <a:sy n="74" d="100"/>
        </p:scale>
        <p:origin x="1566" y="72"/>
      </p:cViewPr>
      <p:guideLst>
        <p:guide orient="horz" pos="2296"/>
        <p:guide pos="5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764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7" Type="http://schemas.openxmlformats.org/officeDocument/2006/relationships/image" Target="../media/image93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6" Type="http://schemas.openxmlformats.org/officeDocument/2006/relationships/image" Target="../media/image92.e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6" Type="http://schemas.openxmlformats.org/officeDocument/2006/relationships/image" Target="../media/image99.wmf"/><Relationship Id="rId5" Type="http://schemas.openxmlformats.org/officeDocument/2006/relationships/image" Target="../media/image98.emf"/><Relationship Id="rId4" Type="http://schemas.openxmlformats.org/officeDocument/2006/relationships/image" Target="../media/image97.wmf"/><Relationship Id="rId9" Type="http://schemas.openxmlformats.org/officeDocument/2006/relationships/image" Target="../media/image102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image" Target="../media/image105.wmf"/><Relationship Id="rId7" Type="http://schemas.openxmlformats.org/officeDocument/2006/relationships/image" Target="../media/image109.wmf"/><Relationship Id="rId12" Type="http://schemas.openxmlformats.org/officeDocument/2006/relationships/image" Target="../media/image114.wmf"/><Relationship Id="rId2" Type="http://schemas.openxmlformats.org/officeDocument/2006/relationships/image" Target="../media/image104.emf"/><Relationship Id="rId1" Type="http://schemas.openxmlformats.org/officeDocument/2006/relationships/image" Target="../media/image103.wmf"/><Relationship Id="rId6" Type="http://schemas.openxmlformats.org/officeDocument/2006/relationships/image" Target="../media/image108.wmf"/><Relationship Id="rId11" Type="http://schemas.openxmlformats.org/officeDocument/2006/relationships/image" Target="../media/image113.wmf"/><Relationship Id="rId5" Type="http://schemas.openxmlformats.org/officeDocument/2006/relationships/image" Target="../media/image107.wmf"/><Relationship Id="rId10" Type="http://schemas.openxmlformats.org/officeDocument/2006/relationships/image" Target="../media/image112.wmf"/><Relationship Id="rId4" Type="http://schemas.openxmlformats.org/officeDocument/2006/relationships/image" Target="../media/image106.emf"/><Relationship Id="rId9" Type="http://schemas.openxmlformats.org/officeDocument/2006/relationships/image" Target="../media/image111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3" Type="http://schemas.openxmlformats.org/officeDocument/2006/relationships/image" Target="../media/image117.wmf"/><Relationship Id="rId7" Type="http://schemas.openxmlformats.org/officeDocument/2006/relationships/image" Target="../media/image121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6" Type="http://schemas.openxmlformats.org/officeDocument/2006/relationships/image" Target="../media/image120.wmf"/><Relationship Id="rId5" Type="http://schemas.openxmlformats.org/officeDocument/2006/relationships/image" Target="../media/image119.wmf"/><Relationship Id="rId4" Type="http://schemas.openxmlformats.org/officeDocument/2006/relationships/image" Target="../media/image118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13" Type="http://schemas.openxmlformats.org/officeDocument/2006/relationships/image" Target="../media/image136.emf"/><Relationship Id="rId3" Type="http://schemas.openxmlformats.org/officeDocument/2006/relationships/image" Target="../media/image126.wmf"/><Relationship Id="rId7" Type="http://schemas.openxmlformats.org/officeDocument/2006/relationships/image" Target="../media/image130.wmf"/><Relationship Id="rId12" Type="http://schemas.openxmlformats.org/officeDocument/2006/relationships/image" Target="../media/image135.wmf"/><Relationship Id="rId2" Type="http://schemas.openxmlformats.org/officeDocument/2006/relationships/image" Target="../media/image125.wmf"/><Relationship Id="rId1" Type="http://schemas.openxmlformats.org/officeDocument/2006/relationships/image" Target="../media/image124.wmf"/><Relationship Id="rId6" Type="http://schemas.openxmlformats.org/officeDocument/2006/relationships/image" Target="../media/image129.wmf"/><Relationship Id="rId11" Type="http://schemas.openxmlformats.org/officeDocument/2006/relationships/image" Target="../media/image134.wmf"/><Relationship Id="rId5" Type="http://schemas.openxmlformats.org/officeDocument/2006/relationships/image" Target="../media/image128.wmf"/><Relationship Id="rId10" Type="http://schemas.openxmlformats.org/officeDocument/2006/relationships/image" Target="../media/image133.wmf"/><Relationship Id="rId4" Type="http://schemas.openxmlformats.org/officeDocument/2006/relationships/image" Target="../media/image127.wmf"/><Relationship Id="rId9" Type="http://schemas.openxmlformats.org/officeDocument/2006/relationships/image" Target="../media/image13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wmf"/><Relationship Id="rId1" Type="http://schemas.openxmlformats.org/officeDocument/2006/relationships/image" Target="../media/image13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Relationship Id="rId4" Type="http://schemas.openxmlformats.org/officeDocument/2006/relationships/image" Target="../media/image143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7" Type="http://schemas.openxmlformats.org/officeDocument/2006/relationships/image" Target="../media/image150.wmf"/><Relationship Id="rId2" Type="http://schemas.openxmlformats.org/officeDocument/2006/relationships/image" Target="../media/image145.wmf"/><Relationship Id="rId1" Type="http://schemas.openxmlformats.org/officeDocument/2006/relationships/image" Target="../media/image144.wmf"/><Relationship Id="rId6" Type="http://schemas.openxmlformats.org/officeDocument/2006/relationships/image" Target="../media/image149.wmf"/><Relationship Id="rId5" Type="http://schemas.openxmlformats.org/officeDocument/2006/relationships/image" Target="../media/image148.wmf"/><Relationship Id="rId4" Type="http://schemas.openxmlformats.org/officeDocument/2006/relationships/image" Target="../media/image147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Relationship Id="rId5" Type="http://schemas.openxmlformats.org/officeDocument/2006/relationships/image" Target="../media/image156.wmf"/><Relationship Id="rId4" Type="http://schemas.openxmlformats.org/officeDocument/2006/relationships/image" Target="../media/image155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6" Type="http://schemas.openxmlformats.org/officeDocument/2006/relationships/image" Target="../media/image12.emf"/><Relationship Id="rId11" Type="http://schemas.openxmlformats.org/officeDocument/2006/relationships/image" Target="../media/image17.wmf"/><Relationship Id="rId5" Type="http://schemas.openxmlformats.org/officeDocument/2006/relationships/image" Target="../media/image1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image" Target="../media/image160.wmf"/><Relationship Id="rId1" Type="http://schemas.openxmlformats.org/officeDocument/2006/relationships/image" Target="../media/image159.wmf"/><Relationship Id="rId4" Type="http://schemas.openxmlformats.org/officeDocument/2006/relationships/image" Target="../media/image162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wmf"/><Relationship Id="rId3" Type="http://schemas.openxmlformats.org/officeDocument/2006/relationships/image" Target="../media/image166.wmf"/><Relationship Id="rId7" Type="http://schemas.openxmlformats.org/officeDocument/2006/relationships/image" Target="../media/image170.emf"/><Relationship Id="rId12" Type="http://schemas.openxmlformats.org/officeDocument/2006/relationships/image" Target="../media/image175.wmf"/><Relationship Id="rId2" Type="http://schemas.openxmlformats.org/officeDocument/2006/relationships/image" Target="../media/image165.wmf"/><Relationship Id="rId1" Type="http://schemas.openxmlformats.org/officeDocument/2006/relationships/image" Target="../media/image164.wmf"/><Relationship Id="rId6" Type="http://schemas.openxmlformats.org/officeDocument/2006/relationships/image" Target="../media/image169.emf"/><Relationship Id="rId11" Type="http://schemas.openxmlformats.org/officeDocument/2006/relationships/image" Target="../media/image174.emf"/><Relationship Id="rId5" Type="http://schemas.openxmlformats.org/officeDocument/2006/relationships/image" Target="../media/image168.wmf"/><Relationship Id="rId10" Type="http://schemas.openxmlformats.org/officeDocument/2006/relationships/image" Target="../media/image173.wmf"/><Relationship Id="rId4" Type="http://schemas.openxmlformats.org/officeDocument/2006/relationships/image" Target="../media/image167.wmf"/><Relationship Id="rId9" Type="http://schemas.openxmlformats.org/officeDocument/2006/relationships/image" Target="../media/image172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emf"/><Relationship Id="rId3" Type="http://schemas.openxmlformats.org/officeDocument/2006/relationships/image" Target="../media/image179.emf"/><Relationship Id="rId7" Type="http://schemas.openxmlformats.org/officeDocument/2006/relationships/image" Target="../media/image183.emf"/><Relationship Id="rId2" Type="http://schemas.openxmlformats.org/officeDocument/2006/relationships/image" Target="../media/image178.wmf"/><Relationship Id="rId1" Type="http://schemas.openxmlformats.org/officeDocument/2006/relationships/image" Target="../media/image177.emf"/><Relationship Id="rId6" Type="http://schemas.openxmlformats.org/officeDocument/2006/relationships/image" Target="../media/image182.emf"/><Relationship Id="rId11" Type="http://schemas.openxmlformats.org/officeDocument/2006/relationships/image" Target="../media/image187.wmf"/><Relationship Id="rId5" Type="http://schemas.openxmlformats.org/officeDocument/2006/relationships/image" Target="../media/image181.emf"/><Relationship Id="rId10" Type="http://schemas.openxmlformats.org/officeDocument/2006/relationships/image" Target="../media/image186.wmf"/><Relationship Id="rId4" Type="http://schemas.openxmlformats.org/officeDocument/2006/relationships/image" Target="../media/image180.wmf"/><Relationship Id="rId9" Type="http://schemas.openxmlformats.org/officeDocument/2006/relationships/image" Target="../media/image185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emf"/><Relationship Id="rId13" Type="http://schemas.openxmlformats.org/officeDocument/2006/relationships/image" Target="../media/image200.emf"/><Relationship Id="rId3" Type="http://schemas.openxmlformats.org/officeDocument/2006/relationships/image" Target="../media/image190.wmf"/><Relationship Id="rId7" Type="http://schemas.openxmlformats.org/officeDocument/2006/relationships/image" Target="../media/image194.emf"/><Relationship Id="rId12" Type="http://schemas.openxmlformats.org/officeDocument/2006/relationships/image" Target="../media/image199.emf"/><Relationship Id="rId2" Type="http://schemas.openxmlformats.org/officeDocument/2006/relationships/image" Target="../media/image189.wmf"/><Relationship Id="rId1" Type="http://schemas.openxmlformats.org/officeDocument/2006/relationships/image" Target="../media/image188.wmf"/><Relationship Id="rId6" Type="http://schemas.openxmlformats.org/officeDocument/2006/relationships/image" Target="../media/image193.emf"/><Relationship Id="rId11" Type="http://schemas.openxmlformats.org/officeDocument/2006/relationships/image" Target="../media/image198.emf"/><Relationship Id="rId5" Type="http://schemas.openxmlformats.org/officeDocument/2006/relationships/image" Target="../media/image192.wmf"/><Relationship Id="rId10" Type="http://schemas.openxmlformats.org/officeDocument/2006/relationships/image" Target="../media/image197.emf"/><Relationship Id="rId4" Type="http://schemas.openxmlformats.org/officeDocument/2006/relationships/image" Target="../media/image191.wmf"/><Relationship Id="rId9" Type="http://schemas.openxmlformats.org/officeDocument/2006/relationships/image" Target="../media/image196.e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emf"/><Relationship Id="rId13" Type="http://schemas.openxmlformats.org/officeDocument/2006/relationships/image" Target="../media/image214.emf"/><Relationship Id="rId18" Type="http://schemas.openxmlformats.org/officeDocument/2006/relationships/image" Target="../media/image219.wmf"/><Relationship Id="rId3" Type="http://schemas.openxmlformats.org/officeDocument/2006/relationships/image" Target="../media/image204.wmf"/><Relationship Id="rId7" Type="http://schemas.openxmlformats.org/officeDocument/2006/relationships/image" Target="../media/image208.emf"/><Relationship Id="rId12" Type="http://schemas.openxmlformats.org/officeDocument/2006/relationships/image" Target="../media/image213.emf"/><Relationship Id="rId17" Type="http://schemas.openxmlformats.org/officeDocument/2006/relationships/image" Target="../media/image218.wmf"/><Relationship Id="rId2" Type="http://schemas.openxmlformats.org/officeDocument/2006/relationships/image" Target="../media/image203.wmf"/><Relationship Id="rId16" Type="http://schemas.openxmlformats.org/officeDocument/2006/relationships/image" Target="../media/image217.emf"/><Relationship Id="rId1" Type="http://schemas.openxmlformats.org/officeDocument/2006/relationships/image" Target="../media/image202.emf"/><Relationship Id="rId6" Type="http://schemas.openxmlformats.org/officeDocument/2006/relationships/image" Target="../media/image207.emf"/><Relationship Id="rId11" Type="http://schemas.openxmlformats.org/officeDocument/2006/relationships/image" Target="../media/image212.emf"/><Relationship Id="rId5" Type="http://schemas.openxmlformats.org/officeDocument/2006/relationships/image" Target="../media/image206.emf"/><Relationship Id="rId15" Type="http://schemas.openxmlformats.org/officeDocument/2006/relationships/image" Target="../media/image216.emf"/><Relationship Id="rId10" Type="http://schemas.openxmlformats.org/officeDocument/2006/relationships/image" Target="../media/image211.emf"/><Relationship Id="rId4" Type="http://schemas.openxmlformats.org/officeDocument/2006/relationships/image" Target="../media/image205.emf"/><Relationship Id="rId9" Type="http://schemas.openxmlformats.org/officeDocument/2006/relationships/image" Target="../media/image210.emf"/><Relationship Id="rId14" Type="http://schemas.openxmlformats.org/officeDocument/2006/relationships/image" Target="../media/image215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2" Type="http://schemas.openxmlformats.org/officeDocument/2006/relationships/image" Target="../media/image221.emf"/><Relationship Id="rId1" Type="http://schemas.openxmlformats.org/officeDocument/2006/relationships/image" Target="../media/image220.emf"/><Relationship Id="rId6" Type="http://schemas.openxmlformats.org/officeDocument/2006/relationships/image" Target="../media/image225.emf"/><Relationship Id="rId5" Type="http://schemas.openxmlformats.org/officeDocument/2006/relationships/image" Target="../media/image224.emf"/><Relationship Id="rId4" Type="http://schemas.openxmlformats.org/officeDocument/2006/relationships/image" Target="../media/image223.e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emf"/><Relationship Id="rId13" Type="http://schemas.openxmlformats.org/officeDocument/2006/relationships/image" Target="../media/image239.emf"/><Relationship Id="rId3" Type="http://schemas.openxmlformats.org/officeDocument/2006/relationships/image" Target="../media/image229.emf"/><Relationship Id="rId7" Type="http://schemas.openxmlformats.org/officeDocument/2006/relationships/image" Target="../media/image233.emf"/><Relationship Id="rId12" Type="http://schemas.openxmlformats.org/officeDocument/2006/relationships/image" Target="../media/image238.emf"/><Relationship Id="rId2" Type="http://schemas.openxmlformats.org/officeDocument/2006/relationships/image" Target="../media/image228.emf"/><Relationship Id="rId16" Type="http://schemas.openxmlformats.org/officeDocument/2006/relationships/image" Target="../media/image242.emf"/><Relationship Id="rId1" Type="http://schemas.openxmlformats.org/officeDocument/2006/relationships/image" Target="../media/image227.emf"/><Relationship Id="rId6" Type="http://schemas.openxmlformats.org/officeDocument/2006/relationships/image" Target="../media/image232.emf"/><Relationship Id="rId11" Type="http://schemas.openxmlformats.org/officeDocument/2006/relationships/image" Target="../media/image237.emf"/><Relationship Id="rId5" Type="http://schemas.openxmlformats.org/officeDocument/2006/relationships/image" Target="../media/image231.emf"/><Relationship Id="rId15" Type="http://schemas.openxmlformats.org/officeDocument/2006/relationships/image" Target="../media/image241.emf"/><Relationship Id="rId10" Type="http://schemas.openxmlformats.org/officeDocument/2006/relationships/image" Target="../media/image236.emf"/><Relationship Id="rId4" Type="http://schemas.openxmlformats.org/officeDocument/2006/relationships/image" Target="../media/image230.emf"/><Relationship Id="rId9" Type="http://schemas.openxmlformats.org/officeDocument/2006/relationships/image" Target="../media/image235.emf"/><Relationship Id="rId14" Type="http://schemas.openxmlformats.org/officeDocument/2006/relationships/image" Target="../media/image240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13" Type="http://schemas.openxmlformats.org/officeDocument/2006/relationships/image" Target="../media/image30.wmf"/><Relationship Id="rId18" Type="http://schemas.openxmlformats.org/officeDocument/2006/relationships/image" Target="../media/image35.wmf"/><Relationship Id="rId3" Type="http://schemas.openxmlformats.org/officeDocument/2006/relationships/image" Target="../media/image20.emf"/><Relationship Id="rId21" Type="http://schemas.openxmlformats.org/officeDocument/2006/relationships/image" Target="../media/image38.wmf"/><Relationship Id="rId7" Type="http://schemas.openxmlformats.org/officeDocument/2006/relationships/image" Target="../media/image24.emf"/><Relationship Id="rId12" Type="http://schemas.openxmlformats.org/officeDocument/2006/relationships/image" Target="../media/image29.emf"/><Relationship Id="rId17" Type="http://schemas.openxmlformats.org/officeDocument/2006/relationships/image" Target="../media/image34.wmf"/><Relationship Id="rId2" Type="http://schemas.openxmlformats.org/officeDocument/2006/relationships/image" Target="../media/image19.emf"/><Relationship Id="rId16" Type="http://schemas.openxmlformats.org/officeDocument/2006/relationships/image" Target="../media/image33.wmf"/><Relationship Id="rId20" Type="http://schemas.openxmlformats.org/officeDocument/2006/relationships/image" Target="../media/image37.wmf"/><Relationship Id="rId1" Type="http://schemas.openxmlformats.org/officeDocument/2006/relationships/image" Target="../media/image18.emf"/><Relationship Id="rId6" Type="http://schemas.openxmlformats.org/officeDocument/2006/relationships/image" Target="../media/image23.emf"/><Relationship Id="rId11" Type="http://schemas.openxmlformats.org/officeDocument/2006/relationships/image" Target="../media/image28.emf"/><Relationship Id="rId5" Type="http://schemas.openxmlformats.org/officeDocument/2006/relationships/image" Target="../media/image22.emf"/><Relationship Id="rId15" Type="http://schemas.openxmlformats.org/officeDocument/2006/relationships/image" Target="../media/image32.wmf"/><Relationship Id="rId10" Type="http://schemas.openxmlformats.org/officeDocument/2006/relationships/image" Target="../media/image27.emf"/><Relationship Id="rId19" Type="http://schemas.openxmlformats.org/officeDocument/2006/relationships/image" Target="../media/image36.wmf"/><Relationship Id="rId4" Type="http://schemas.openxmlformats.org/officeDocument/2006/relationships/image" Target="../media/image21.emf"/><Relationship Id="rId9" Type="http://schemas.openxmlformats.org/officeDocument/2006/relationships/image" Target="../media/image26.emf"/><Relationship Id="rId14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Relationship Id="rId4" Type="http://schemas.openxmlformats.org/officeDocument/2006/relationships/image" Target="../media/image4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5" Type="http://schemas.openxmlformats.org/officeDocument/2006/relationships/image" Target="../media/image50.emf"/><Relationship Id="rId4" Type="http://schemas.openxmlformats.org/officeDocument/2006/relationships/image" Target="../media/image49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image" Target="../media/image53.wmf"/><Relationship Id="rId7" Type="http://schemas.openxmlformats.org/officeDocument/2006/relationships/image" Target="../media/image57.wmf"/><Relationship Id="rId12" Type="http://schemas.openxmlformats.org/officeDocument/2006/relationships/image" Target="../media/image62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6" Type="http://schemas.openxmlformats.org/officeDocument/2006/relationships/image" Target="../media/image56.wmf"/><Relationship Id="rId11" Type="http://schemas.openxmlformats.org/officeDocument/2006/relationships/image" Target="../media/image61.wmf"/><Relationship Id="rId5" Type="http://schemas.openxmlformats.org/officeDocument/2006/relationships/image" Target="../media/image55.emf"/><Relationship Id="rId10" Type="http://schemas.openxmlformats.org/officeDocument/2006/relationships/image" Target="../media/image60.wmf"/><Relationship Id="rId4" Type="http://schemas.openxmlformats.org/officeDocument/2006/relationships/image" Target="../media/image54.wmf"/><Relationship Id="rId9" Type="http://schemas.openxmlformats.org/officeDocument/2006/relationships/image" Target="../media/image59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image" Target="../media/image65.wmf"/><Relationship Id="rId7" Type="http://schemas.openxmlformats.org/officeDocument/2006/relationships/image" Target="../media/image69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6" Type="http://schemas.openxmlformats.org/officeDocument/2006/relationships/image" Target="../media/image68.wmf"/><Relationship Id="rId5" Type="http://schemas.openxmlformats.org/officeDocument/2006/relationships/image" Target="../media/image67.emf"/><Relationship Id="rId4" Type="http://schemas.openxmlformats.org/officeDocument/2006/relationships/image" Target="../media/image66.wmf"/><Relationship Id="rId9" Type="http://schemas.openxmlformats.org/officeDocument/2006/relationships/image" Target="../media/image71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image" Target="../media/image74.wmf"/><Relationship Id="rId7" Type="http://schemas.openxmlformats.org/officeDocument/2006/relationships/image" Target="../media/image78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emf"/><Relationship Id="rId1" Type="http://schemas.openxmlformats.org/officeDocument/2006/relationships/image" Target="../media/image80.w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8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AE996A0D-89AB-4276-A89C-33C4CF4E0C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4453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8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48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/>
            </a:lvl1pPr>
          </a:lstStyle>
          <a:p>
            <a:pPr>
              <a:defRPr/>
            </a:pPr>
            <a:fld id="{D0CE8664-0748-45F0-98A5-6042CD60B3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20687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878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35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197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343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325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48608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5336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724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305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249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72017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264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7053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7663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632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8549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837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857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604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851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7391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03176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2F"/>
            </a:gs>
            <a:gs pos="100000">
              <a:srgbClr val="0033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7"/>
          <p:cNvSpPr>
            <a:spLocks noChangeArrowheads="1"/>
          </p:cNvSpPr>
          <p:nvPr/>
        </p:nvSpPr>
        <p:spPr bwMode="auto">
          <a:xfrm>
            <a:off x="-25400" y="0"/>
            <a:ext cx="9204325" cy="6858000"/>
          </a:xfrm>
          <a:prstGeom prst="bevel">
            <a:avLst>
              <a:gd name="adj" fmla="val 1273"/>
            </a:avLst>
          </a:prstGeom>
          <a:solidFill>
            <a:srgbClr val="006699"/>
          </a:solidFill>
          <a:ln w="9525">
            <a:solidFill>
              <a:srgbClr val="0066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1027" name="Rectangle 8"/>
          <p:cNvSpPr>
            <a:spLocks noChangeArrowheads="1"/>
          </p:cNvSpPr>
          <p:nvPr/>
        </p:nvSpPr>
        <p:spPr bwMode="auto">
          <a:xfrm>
            <a:off x="250825" y="265113"/>
            <a:ext cx="8626475" cy="633095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66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2F"/>
            </a:gs>
            <a:gs pos="100000">
              <a:srgbClr val="0033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7"/>
          <p:cNvSpPr>
            <a:spLocks noChangeArrowheads="1"/>
          </p:cNvSpPr>
          <p:nvPr/>
        </p:nvSpPr>
        <p:spPr bwMode="auto">
          <a:xfrm>
            <a:off x="-25400" y="0"/>
            <a:ext cx="9204325" cy="6858000"/>
          </a:xfrm>
          <a:prstGeom prst="bevel">
            <a:avLst>
              <a:gd name="adj" fmla="val 1273"/>
            </a:avLst>
          </a:prstGeom>
          <a:solidFill>
            <a:srgbClr val="006699"/>
          </a:solidFill>
          <a:ln w="9525">
            <a:solidFill>
              <a:srgbClr val="0066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b="0" smtClean="0">
              <a:solidFill>
                <a:srgbClr val="000000"/>
              </a:solidFill>
            </a:endParaRPr>
          </a:p>
        </p:txBody>
      </p:sp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50825" y="265113"/>
            <a:ext cx="8626475" cy="633095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66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b="0" smtClean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13" Type="http://schemas.openxmlformats.org/officeDocument/2006/relationships/image" Target="../media/image84.wmf"/><Relationship Id="rId3" Type="http://schemas.openxmlformats.org/officeDocument/2006/relationships/oleObject" Target="../embeddings/oleObject77.bin"/><Relationship Id="rId7" Type="http://schemas.openxmlformats.org/officeDocument/2006/relationships/image" Target="../media/image86.jpeg"/><Relationship Id="rId12" Type="http://schemas.openxmlformats.org/officeDocument/2006/relationships/oleObject" Target="../embeddings/oleObject8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1.emf"/><Relationship Id="rId11" Type="http://schemas.openxmlformats.org/officeDocument/2006/relationships/image" Target="../media/image83.wmf"/><Relationship Id="rId5" Type="http://schemas.openxmlformats.org/officeDocument/2006/relationships/oleObject" Target="../embeddings/oleObject78.bin"/><Relationship Id="rId15" Type="http://schemas.openxmlformats.org/officeDocument/2006/relationships/image" Target="../media/image85.wmf"/><Relationship Id="rId10" Type="http://schemas.openxmlformats.org/officeDocument/2006/relationships/oleObject" Target="../embeddings/oleObject80.bin"/><Relationship Id="rId4" Type="http://schemas.openxmlformats.org/officeDocument/2006/relationships/image" Target="../media/image80.wmf"/><Relationship Id="rId9" Type="http://schemas.openxmlformats.org/officeDocument/2006/relationships/image" Target="../media/image82.wmf"/><Relationship Id="rId14" Type="http://schemas.openxmlformats.org/officeDocument/2006/relationships/oleObject" Target="../embeddings/oleObject82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13" Type="http://schemas.openxmlformats.org/officeDocument/2006/relationships/oleObject" Target="../embeddings/oleObject88.bin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12" Type="http://schemas.openxmlformats.org/officeDocument/2006/relationships/image" Target="../media/image91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3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8.wmf"/><Relationship Id="rId11" Type="http://schemas.openxmlformats.org/officeDocument/2006/relationships/oleObject" Target="../embeddings/oleObject87.bin"/><Relationship Id="rId5" Type="http://schemas.openxmlformats.org/officeDocument/2006/relationships/oleObject" Target="../embeddings/oleObject84.bin"/><Relationship Id="rId15" Type="http://schemas.openxmlformats.org/officeDocument/2006/relationships/oleObject" Target="../embeddings/oleObject89.bin"/><Relationship Id="rId10" Type="http://schemas.openxmlformats.org/officeDocument/2006/relationships/image" Target="../media/image90.wmf"/><Relationship Id="rId4" Type="http://schemas.openxmlformats.org/officeDocument/2006/relationships/image" Target="../media/image87.wmf"/><Relationship Id="rId9" Type="http://schemas.openxmlformats.org/officeDocument/2006/relationships/oleObject" Target="../embeddings/oleObject86.bin"/><Relationship Id="rId14" Type="http://schemas.openxmlformats.org/officeDocument/2006/relationships/image" Target="../media/image9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13" Type="http://schemas.openxmlformats.org/officeDocument/2006/relationships/oleObject" Target="../embeddings/oleObject95.bin"/><Relationship Id="rId18" Type="http://schemas.openxmlformats.org/officeDocument/2006/relationships/image" Target="../media/image101.emf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2.bin"/><Relationship Id="rId12" Type="http://schemas.openxmlformats.org/officeDocument/2006/relationships/image" Target="../media/image98.emf"/><Relationship Id="rId17" Type="http://schemas.openxmlformats.org/officeDocument/2006/relationships/oleObject" Target="../embeddings/oleObject9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0.emf"/><Relationship Id="rId20" Type="http://schemas.openxmlformats.org/officeDocument/2006/relationships/image" Target="../media/image102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5.wmf"/><Relationship Id="rId11" Type="http://schemas.openxmlformats.org/officeDocument/2006/relationships/oleObject" Target="../embeddings/oleObject94.bin"/><Relationship Id="rId5" Type="http://schemas.openxmlformats.org/officeDocument/2006/relationships/oleObject" Target="../embeddings/oleObject91.bin"/><Relationship Id="rId15" Type="http://schemas.openxmlformats.org/officeDocument/2006/relationships/oleObject" Target="../embeddings/oleObject96.bin"/><Relationship Id="rId10" Type="http://schemas.openxmlformats.org/officeDocument/2006/relationships/image" Target="../media/image97.wmf"/><Relationship Id="rId19" Type="http://schemas.openxmlformats.org/officeDocument/2006/relationships/oleObject" Target="../embeddings/oleObject98.bin"/><Relationship Id="rId4" Type="http://schemas.openxmlformats.org/officeDocument/2006/relationships/image" Target="../media/image94.wmf"/><Relationship Id="rId9" Type="http://schemas.openxmlformats.org/officeDocument/2006/relationships/oleObject" Target="../embeddings/oleObject93.bin"/><Relationship Id="rId14" Type="http://schemas.openxmlformats.org/officeDocument/2006/relationships/image" Target="../media/image99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oleObject" Target="../embeddings/oleObject104.bin"/><Relationship Id="rId18" Type="http://schemas.openxmlformats.org/officeDocument/2006/relationships/image" Target="../media/image110.wmf"/><Relationship Id="rId26" Type="http://schemas.openxmlformats.org/officeDocument/2006/relationships/image" Target="../media/image114.wmf"/><Relationship Id="rId3" Type="http://schemas.openxmlformats.org/officeDocument/2006/relationships/oleObject" Target="../embeddings/oleObject99.bin"/><Relationship Id="rId21" Type="http://schemas.openxmlformats.org/officeDocument/2006/relationships/oleObject" Target="../embeddings/oleObject108.bin"/><Relationship Id="rId7" Type="http://schemas.openxmlformats.org/officeDocument/2006/relationships/oleObject" Target="../embeddings/oleObject101.bin"/><Relationship Id="rId12" Type="http://schemas.openxmlformats.org/officeDocument/2006/relationships/image" Target="../media/image107.wmf"/><Relationship Id="rId17" Type="http://schemas.openxmlformats.org/officeDocument/2006/relationships/oleObject" Target="../embeddings/oleObject106.bin"/><Relationship Id="rId25" Type="http://schemas.openxmlformats.org/officeDocument/2006/relationships/oleObject" Target="../embeddings/oleObject11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9.wmf"/><Relationship Id="rId20" Type="http://schemas.openxmlformats.org/officeDocument/2006/relationships/image" Target="../media/image111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04.emf"/><Relationship Id="rId11" Type="http://schemas.openxmlformats.org/officeDocument/2006/relationships/oleObject" Target="../embeddings/oleObject103.bin"/><Relationship Id="rId24" Type="http://schemas.openxmlformats.org/officeDocument/2006/relationships/image" Target="../media/image113.wmf"/><Relationship Id="rId5" Type="http://schemas.openxmlformats.org/officeDocument/2006/relationships/oleObject" Target="../embeddings/oleObject100.bin"/><Relationship Id="rId15" Type="http://schemas.openxmlformats.org/officeDocument/2006/relationships/oleObject" Target="../embeddings/oleObject105.bin"/><Relationship Id="rId23" Type="http://schemas.openxmlformats.org/officeDocument/2006/relationships/oleObject" Target="../embeddings/oleObject109.bin"/><Relationship Id="rId10" Type="http://schemas.openxmlformats.org/officeDocument/2006/relationships/image" Target="../media/image106.emf"/><Relationship Id="rId19" Type="http://schemas.openxmlformats.org/officeDocument/2006/relationships/oleObject" Target="../embeddings/oleObject107.bin"/><Relationship Id="rId4" Type="http://schemas.openxmlformats.org/officeDocument/2006/relationships/image" Target="../media/image103.wmf"/><Relationship Id="rId9" Type="http://schemas.openxmlformats.org/officeDocument/2006/relationships/oleObject" Target="../embeddings/oleObject102.bin"/><Relationship Id="rId14" Type="http://schemas.openxmlformats.org/officeDocument/2006/relationships/image" Target="../media/image108.wmf"/><Relationship Id="rId22" Type="http://schemas.openxmlformats.org/officeDocument/2006/relationships/image" Target="../media/image112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13" Type="http://schemas.openxmlformats.org/officeDocument/2006/relationships/oleObject" Target="../embeddings/oleObject116.bin"/><Relationship Id="rId18" Type="http://schemas.openxmlformats.org/officeDocument/2006/relationships/image" Target="../media/image122.wmf"/><Relationship Id="rId3" Type="http://schemas.openxmlformats.org/officeDocument/2006/relationships/oleObject" Target="../embeddings/oleObject111.bin"/><Relationship Id="rId7" Type="http://schemas.openxmlformats.org/officeDocument/2006/relationships/oleObject" Target="../embeddings/oleObject113.bin"/><Relationship Id="rId12" Type="http://schemas.openxmlformats.org/officeDocument/2006/relationships/image" Target="../media/image119.wmf"/><Relationship Id="rId17" Type="http://schemas.openxmlformats.org/officeDocument/2006/relationships/oleObject" Target="../embeddings/oleObject11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1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16.wmf"/><Relationship Id="rId11" Type="http://schemas.openxmlformats.org/officeDocument/2006/relationships/oleObject" Target="../embeddings/oleObject115.bin"/><Relationship Id="rId5" Type="http://schemas.openxmlformats.org/officeDocument/2006/relationships/oleObject" Target="../embeddings/oleObject112.bin"/><Relationship Id="rId15" Type="http://schemas.openxmlformats.org/officeDocument/2006/relationships/oleObject" Target="../embeddings/oleObject117.bin"/><Relationship Id="rId10" Type="http://schemas.openxmlformats.org/officeDocument/2006/relationships/image" Target="../media/image118.wmf"/><Relationship Id="rId19" Type="http://schemas.openxmlformats.org/officeDocument/2006/relationships/image" Target="../media/image123.jpeg"/><Relationship Id="rId4" Type="http://schemas.openxmlformats.org/officeDocument/2006/relationships/image" Target="../media/image115.wmf"/><Relationship Id="rId9" Type="http://schemas.openxmlformats.org/officeDocument/2006/relationships/oleObject" Target="../embeddings/oleObject114.bin"/><Relationship Id="rId14" Type="http://schemas.openxmlformats.org/officeDocument/2006/relationships/image" Target="../media/image120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13" Type="http://schemas.openxmlformats.org/officeDocument/2006/relationships/oleObject" Target="../embeddings/oleObject124.bin"/><Relationship Id="rId18" Type="http://schemas.openxmlformats.org/officeDocument/2006/relationships/image" Target="../media/image131.wmf"/><Relationship Id="rId26" Type="http://schemas.openxmlformats.org/officeDocument/2006/relationships/image" Target="../media/image135.wmf"/><Relationship Id="rId3" Type="http://schemas.openxmlformats.org/officeDocument/2006/relationships/oleObject" Target="../embeddings/oleObject119.bin"/><Relationship Id="rId21" Type="http://schemas.openxmlformats.org/officeDocument/2006/relationships/oleObject" Target="../embeddings/oleObject128.bin"/><Relationship Id="rId7" Type="http://schemas.openxmlformats.org/officeDocument/2006/relationships/oleObject" Target="../embeddings/oleObject121.bin"/><Relationship Id="rId12" Type="http://schemas.openxmlformats.org/officeDocument/2006/relationships/image" Target="../media/image128.wmf"/><Relationship Id="rId17" Type="http://schemas.openxmlformats.org/officeDocument/2006/relationships/oleObject" Target="../embeddings/oleObject126.bin"/><Relationship Id="rId25" Type="http://schemas.openxmlformats.org/officeDocument/2006/relationships/oleObject" Target="../embeddings/oleObject13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0.wmf"/><Relationship Id="rId20" Type="http://schemas.openxmlformats.org/officeDocument/2006/relationships/image" Target="../media/image132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25.wmf"/><Relationship Id="rId11" Type="http://schemas.openxmlformats.org/officeDocument/2006/relationships/oleObject" Target="../embeddings/oleObject123.bin"/><Relationship Id="rId24" Type="http://schemas.openxmlformats.org/officeDocument/2006/relationships/image" Target="../media/image134.wmf"/><Relationship Id="rId5" Type="http://schemas.openxmlformats.org/officeDocument/2006/relationships/oleObject" Target="../embeddings/oleObject120.bin"/><Relationship Id="rId15" Type="http://schemas.openxmlformats.org/officeDocument/2006/relationships/oleObject" Target="../embeddings/oleObject125.bin"/><Relationship Id="rId23" Type="http://schemas.openxmlformats.org/officeDocument/2006/relationships/oleObject" Target="../embeddings/oleObject129.bin"/><Relationship Id="rId28" Type="http://schemas.openxmlformats.org/officeDocument/2006/relationships/image" Target="../media/image136.emf"/><Relationship Id="rId10" Type="http://schemas.openxmlformats.org/officeDocument/2006/relationships/image" Target="../media/image127.wmf"/><Relationship Id="rId19" Type="http://schemas.openxmlformats.org/officeDocument/2006/relationships/oleObject" Target="../embeddings/oleObject127.bin"/><Relationship Id="rId4" Type="http://schemas.openxmlformats.org/officeDocument/2006/relationships/image" Target="../media/image124.wmf"/><Relationship Id="rId9" Type="http://schemas.openxmlformats.org/officeDocument/2006/relationships/oleObject" Target="../embeddings/oleObject122.bin"/><Relationship Id="rId14" Type="http://schemas.openxmlformats.org/officeDocument/2006/relationships/image" Target="../media/image129.wmf"/><Relationship Id="rId22" Type="http://schemas.openxmlformats.org/officeDocument/2006/relationships/image" Target="../media/image133.wmf"/><Relationship Id="rId27" Type="http://schemas.openxmlformats.org/officeDocument/2006/relationships/oleObject" Target="../embeddings/oleObject13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oleObject" Target="../embeddings/oleObject132.bin"/><Relationship Id="rId7" Type="http://schemas.openxmlformats.org/officeDocument/2006/relationships/oleObject" Target="../embeddings/oleObject1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38.wmf"/><Relationship Id="rId5" Type="http://schemas.openxmlformats.org/officeDocument/2006/relationships/oleObject" Target="../embeddings/oleObject133.bin"/><Relationship Id="rId4" Type="http://schemas.openxmlformats.org/officeDocument/2006/relationships/image" Target="../media/image137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3" Type="http://schemas.openxmlformats.org/officeDocument/2006/relationships/oleObject" Target="../embeddings/oleObject135.bin"/><Relationship Id="rId7" Type="http://schemas.openxmlformats.org/officeDocument/2006/relationships/oleObject" Target="../embeddings/oleObject137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41.wmf"/><Relationship Id="rId5" Type="http://schemas.openxmlformats.org/officeDocument/2006/relationships/oleObject" Target="../embeddings/oleObject136.bin"/><Relationship Id="rId10" Type="http://schemas.openxmlformats.org/officeDocument/2006/relationships/image" Target="../media/image143.wmf"/><Relationship Id="rId4" Type="http://schemas.openxmlformats.org/officeDocument/2006/relationships/image" Target="../media/image140.wmf"/><Relationship Id="rId9" Type="http://schemas.openxmlformats.org/officeDocument/2006/relationships/oleObject" Target="../embeddings/oleObject138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13" Type="http://schemas.openxmlformats.org/officeDocument/2006/relationships/oleObject" Target="../embeddings/oleObject144.bin"/><Relationship Id="rId3" Type="http://schemas.openxmlformats.org/officeDocument/2006/relationships/oleObject" Target="../embeddings/oleObject139.bin"/><Relationship Id="rId7" Type="http://schemas.openxmlformats.org/officeDocument/2006/relationships/oleObject" Target="../embeddings/oleObject141.bin"/><Relationship Id="rId12" Type="http://schemas.openxmlformats.org/officeDocument/2006/relationships/image" Target="../media/image148.wmf"/><Relationship Id="rId17" Type="http://schemas.openxmlformats.org/officeDocument/2006/relationships/image" Target="../media/image151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50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45.wmf"/><Relationship Id="rId11" Type="http://schemas.openxmlformats.org/officeDocument/2006/relationships/oleObject" Target="../embeddings/oleObject143.bin"/><Relationship Id="rId5" Type="http://schemas.openxmlformats.org/officeDocument/2006/relationships/oleObject" Target="../embeddings/oleObject140.bin"/><Relationship Id="rId15" Type="http://schemas.openxmlformats.org/officeDocument/2006/relationships/oleObject" Target="../embeddings/oleObject145.bin"/><Relationship Id="rId10" Type="http://schemas.openxmlformats.org/officeDocument/2006/relationships/image" Target="../media/image147.wmf"/><Relationship Id="rId4" Type="http://schemas.openxmlformats.org/officeDocument/2006/relationships/image" Target="../media/image144.wmf"/><Relationship Id="rId9" Type="http://schemas.openxmlformats.org/officeDocument/2006/relationships/oleObject" Target="../embeddings/oleObject142.bin"/><Relationship Id="rId14" Type="http://schemas.openxmlformats.org/officeDocument/2006/relationships/image" Target="../media/image149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3" Type="http://schemas.openxmlformats.org/officeDocument/2006/relationships/oleObject" Target="../embeddings/oleObject146.bin"/><Relationship Id="rId7" Type="http://schemas.openxmlformats.org/officeDocument/2006/relationships/oleObject" Target="../embeddings/oleObject148.bin"/><Relationship Id="rId12" Type="http://schemas.openxmlformats.org/officeDocument/2006/relationships/image" Target="../media/image156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53.wmf"/><Relationship Id="rId11" Type="http://schemas.openxmlformats.org/officeDocument/2006/relationships/oleObject" Target="../embeddings/oleObject150.bin"/><Relationship Id="rId5" Type="http://schemas.openxmlformats.org/officeDocument/2006/relationships/oleObject" Target="../embeddings/oleObject147.bin"/><Relationship Id="rId10" Type="http://schemas.openxmlformats.org/officeDocument/2006/relationships/image" Target="../media/image155.wmf"/><Relationship Id="rId4" Type="http://schemas.openxmlformats.org/officeDocument/2006/relationships/image" Target="../media/image152.wmf"/><Relationship Id="rId9" Type="http://schemas.openxmlformats.org/officeDocument/2006/relationships/oleObject" Target="../embeddings/oleObject149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4" Type="http://schemas.openxmlformats.org/officeDocument/2006/relationships/image" Target="../media/image2.emf"/><Relationship Id="rId9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58.jpeg"/><Relationship Id="rId4" Type="http://schemas.openxmlformats.org/officeDocument/2006/relationships/image" Target="../media/image157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4.bin"/><Relationship Id="rId3" Type="http://schemas.openxmlformats.org/officeDocument/2006/relationships/image" Target="../media/image163.jpeg"/><Relationship Id="rId7" Type="http://schemas.openxmlformats.org/officeDocument/2006/relationships/image" Target="../media/image160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53.bin"/><Relationship Id="rId11" Type="http://schemas.openxmlformats.org/officeDocument/2006/relationships/image" Target="../media/image162.wmf"/><Relationship Id="rId5" Type="http://schemas.openxmlformats.org/officeDocument/2006/relationships/image" Target="../media/image159.wmf"/><Relationship Id="rId10" Type="http://schemas.openxmlformats.org/officeDocument/2006/relationships/oleObject" Target="../embeddings/oleObject155.bin"/><Relationship Id="rId4" Type="http://schemas.openxmlformats.org/officeDocument/2006/relationships/oleObject" Target="../embeddings/oleObject152.bin"/><Relationship Id="rId9" Type="http://schemas.openxmlformats.org/officeDocument/2006/relationships/image" Target="../media/image161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wmf"/><Relationship Id="rId13" Type="http://schemas.openxmlformats.org/officeDocument/2006/relationships/oleObject" Target="../embeddings/oleObject161.bin"/><Relationship Id="rId18" Type="http://schemas.openxmlformats.org/officeDocument/2006/relationships/image" Target="../media/image171.wmf"/><Relationship Id="rId26" Type="http://schemas.openxmlformats.org/officeDocument/2006/relationships/oleObject" Target="../embeddings/oleObject167.bin"/><Relationship Id="rId3" Type="http://schemas.openxmlformats.org/officeDocument/2006/relationships/oleObject" Target="../embeddings/oleObject156.bin"/><Relationship Id="rId21" Type="http://schemas.openxmlformats.org/officeDocument/2006/relationships/oleObject" Target="../embeddings/oleObject165.bin"/><Relationship Id="rId7" Type="http://schemas.openxmlformats.org/officeDocument/2006/relationships/oleObject" Target="../embeddings/oleObject158.bin"/><Relationship Id="rId12" Type="http://schemas.openxmlformats.org/officeDocument/2006/relationships/image" Target="../media/image168.wmf"/><Relationship Id="rId17" Type="http://schemas.openxmlformats.org/officeDocument/2006/relationships/oleObject" Target="../embeddings/oleObject163.bin"/><Relationship Id="rId25" Type="http://schemas.openxmlformats.org/officeDocument/2006/relationships/image" Target="../media/image176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70.emf"/><Relationship Id="rId20" Type="http://schemas.openxmlformats.org/officeDocument/2006/relationships/image" Target="../media/image172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65.wmf"/><Relationship Id="rId11" Type="http://schemas.openxmlformats.org/officeDocument/2006/relationships/oleObject" Target="../embeddings/oleObject160.bin"/><Relationship Id="rId24" Type="http://schemas.openxmlformats.org/officeDocument/2006/relationships/image" Target="../media/image174.emf"/><Relationship Id="rId5" Type="http://schemas.openxmlformats.org/officeDocument/2006/relationships/oleObject" Target="../embeddings/oleObject157.bin"/><Relationship Id="rId15" Type="http://schemas.openxmlformats.org/officeDocument/2006/relationships/oleObject" Target="../embeddings/oleObject162.bin"/><Relationship Id="rId23" Type="http://schemas.openxmlformats.org/officeDocument/2006/relationships/oleObject" Target="../embeddings/oleObject166.bin"/><Relationship Id="rId10" Type="http://schemas.openxmlformats.org/officeDocument/2006/relationships/image" Target="../media/image167.wmf"/><Relationship Id="rId19" Type="http://schemas.openxmlformats.org/officeDocument/2006/relationships/oleObject" Target="../embeddings/oleObject164.bin"/><Relationship Id="rId4" Type="http://schemas.openxmlformats.org/officeDocument/2006/relationships/image" Target="../media/image164.wmf"/><Relationship Id="rId9" Type="http://schemas.openxmlformats.org/officeDocument/2006/relationships/oleObject" Target="../embeddings/oleObject159.bin"/><Relationship Id="rId14" Type="http://schemas.openxmlformats.org/officeDocument/2006/relationships/image" Target="../media/image169.emf"/><Relationship Id="rId22" Type="http://schemas.openxmlformats.org/officeDocument/2006/relationships/image" Target="../media/image173.wmf"/><Relationship Id="rId27" Type="http://schemas.openxmlformats.org/officeDocument/2006/relationships/image" Target="../media/image175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emf"/><Relationship Id="rId13" Type="http://schemas.openxmlformats.org/officeDocument/2006/relationships/oleObject" Target="../embeddings/oleObject173.bin"/><Relationship Id="rId18" Type="http://schemas.openxmlformats.org/officeDocument/2006/relationships/image" Target="../media/image184.emf"/><Relationship Id="rId3" Type="http://schemas.openxmlformats.org/officeDocument/2006/relationships/oleObject" Target="../embeddings/oleObject168.bin"/><Relationship Id="rId21" Type="http://schemas.openxmlformats.org/officeDocument/2006/relationships/oleObject" Target="../embeddings/oleObject177.bin"/><Relationship Id="rId7" Type="http://schemas.openxmlformats.org/officeDocument/2006/relationships/oleObject" Target="../embeddings/oleObject170.bin"/><Relationship Id="rId12" Type="http://schemas.openxmlformats.org/officeDocument/2006/relationships/image" Target="../media/image181.emf"/><Relationship Id="rId17" Type="http://schemas.openxmlformats.org/officeDocument/2006/relationships/oleObject" Target="../embeddings/oleObject175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83.emf"/><Relationship Id="rId20" Type="http://schemas.openxmlformats.org/officeDocument/2006/relationships/image" Target="../media/image185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78.wmf"/><Relationship Id="rId11" Type="http://schemas.openxmlformats.org/officeDocument/2006/relationships/oleObject" Target="../embeddings/oleObject172.bin"/><Relationship Id="rId24" Type="http://schemas.openxmlformats.org/officeDocument/2006/relationships/image" Target="../media/image187.wmf"/><Relationship Id="rId5" Type="http://schemas.openxmlformats.org/officeDocument/2006/relationships/oleObject" Target="../embeddings/oleObject169.bin"/><Relationship Id="rId15" Type="http://schemas.openxmlformats.org/officeDocument/2006/relationships/oleObject" Target="../embeddings/oleObject174.bin"/><Relationship Id="rId23" Type="http://schemas.openxmlformats.org/officeDocument/2006/relationships/oleObject" Target="../embeddings/oleObject178.bin"/><Relationship Id="rId10" Type="http://schemas.openxmlformats.org/officeDocument/2006/relationships/image" Target="../media/image180.wmf"/><Relationship Id="rId19" Type="http://schemas.openxmlformats.org/officeDocument/2006/relationships/oleObject" Target="../embeddings/oleObject176.bin"/><Relationship Id="rId4" Type="http://schemas.openxmlformats.org/officeDocument/2006/relationships/image" Target="../media/image177.emf"/><Relationship Id="rId9" Type="http://schemas.openxmlformats.org/officeDocument/2006/relationships/oleObject" Target="../embeddings/oleObject171.bin"/><Relationship Id="rId14" Type="http://schemas.openxmlformats.org/officeDocument/2006/relationships/image" Target="../media/image182.emf"/><Relationship Id="rId22" Type="http://schemas.openxmlformats.org/officeDocument/2006/relationships/image" Target="../media/image186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wmf"/><Relationship Id="rId13" Type="http://schemas.openxmlformats.org/officeDocument/2006/relationships/oleObject" Target="../embeddings/oleObject184.bin"/><Relationship Id="rId18" Type="http://schemas.openxmlformats.org/officeDocument/2006/relationships/image" Target="../media/image195.emf"/><Relationship Id="rId26" Type="http://schemas.openxmlformats.org/officeDocument/2006/relationships/image" Target="../media/image199.emf"/><Relationship Id="rId3" Type="http://schemas.openxmlformats.org/officeDocument/2006/relationships/oleObject" Target="../embeddings/oleObject179.bin"/><Relationship Id="rId21" Type="http://schemas.openxmlformats.org/officeDocument/2006/relationships/oleObject" Target="../embeddings/oleObject188.bin"/><Relationship Id="rId7" Type="http://schemas.openxmlformats.org/officeDocument/2006/relationships/oleObject" Target="../embeddings/oleObject181.bin"/><Relationship Id="rId12" Type="http://schemas.openxmlformats.org/officeDocument/2006/relationships/image" Target="../media/image192.wmf"/><Relationship Id="rId17" Type="http://schemas.openxmlformats.org/officeDocument/2006/relationships/oleObject" Target="../embeddings/oleObject186.bin"/><Relationship Id="rId25" Type="http://schemas.openxmlformats.org/officeDocument/2006/relationships/oleObject" Target="../embeddings/oleObject190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94.emf"/><Relationship Id="rId20" Type="http://schemas.openxmlformats.org/officeDocument/2006/relationships/image" Target="../media/image196.e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89.wmf"/><Relationship Id="rId11" Type="http://schemas.openxmlformats.org/officeDocument/2006/relationships/oleObject" Target="../embeddings/oleObject183.bin"/><Relationship Id="rId24" Type="http://schemas.openxmlformats.org/officeDocument/2006/relationships/image" Target="../media/image198.emf"/><Relationship Id="rId5" Type="http://schemas.openxmlformats.org/officeDocument/2006/relationships/oleObject" Target="../embeddings/oleObject180.bin"/><Relationship Id="rId15" Type="http://schemas.openxmlformats.org/officeDocument/2006/relationships/oleObject" Target="../embeddings/oleObject185.bin"/><Relationship Id="rId23" Type="http://schemas.openxmlformats.org/officeDocument/2006/relationships/oleObject" Target="../embeddings/oleObject189.bin"/><Relationship Id="rId28" Type="http://schemas.openxmlformats.org/officeDocument/2006/relationships/image" Target="../media/image200.emf"/><Relationship Id="rId10" Type="http://schemas.openxmlformats.org/officeDocument/2006/relationships/image" Target="../media/image191.wmf"/><Relationship Id="rId19" Type="http://schemas.openxmlformats.org/officeDocument/2006/relationships/oleObject" Target="../embeddings/oleObject187.bin"/><Relationship Id="rId4" Type="http://schemas.openxmlformats.org/officeDocument/2006/relationships/image" Target="../media/image188.wmf"/><Relationship Id="rId9" Type="http://schemas.openxmlformats.org/officeDocument/2006/relationships/oleObject" Target="../embeddings/oleObject182.bin"/><Relationship Id="rId14" Type="http://schemas.openxmlformats.org/officeDocument/2006/relationships/image" Target="../media/image193.emf"/><Relationship Id="rId22" Type="http://schemas.openxmlformats.org/officeDocument/2006/relationships/image" Target="../media/image197.emf"/><Relationship Id="rId27" Type="http://schemas.openxmlformats.org/officeDocument/2006/relationships/oleObject" Target="../embeddings/oleObject191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97.bin"/><Relationship Id="rId18" Type="http://schemas.openxmlformats.org/officeDocument/2006/relationships/image" Target="../media/image209.emf"/><Relationship Id="rId26" Type="http://schemas.openxmlformats.org/officeDocument/2006/relationships/image" Target="../media/image213.emf"/><Relationship Id="rId21" Type="http://schemas.openxmlformats.org/officeDocument/2006/relationships/oleObject" Target="../embeddings/oleObject201.bin"/><Relationship Id="rId34" Type="http://schemas.openxmlformats.org/officeDocument/2006/relationships/image" Target="../media/image217.emf"/><Relationship Id="rId7" Type="http://schemas.openxmlformats.org/officeDocument/2006/relationships/oleObject" Target="../embeddings/oleObject194.bin"/><Relationship Id="rId12" Type="http://schemas.openxmlformats.org/officeDocument/2006/relationships/image" Target="../media/image206.emf"/><Relationship Id="rId17" Type="http://schemas.openxmlformats.org/officeDocument/2006/relationships/oleObject" Target="../embeddings/oleObject199.bin"/><Relationship Id="rId25" Type="http://schemas.openxmlformats.org/officeDocument/2006/relationships/oleObject" Target="../embeddings/oleObject203.bin"/><Relationship Id="rId33" Type="http://schemas.openxmlformats.org/officeDocument/2006/relationships/oleObject" Target="../embeddings/oleObject207.bin"/><Relationship Id="rId38" Type="http://schemas.openxmlformats.org/officeDocument/2006/relationships/image" Target="../media/image219.wmf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08.emf"/><Relationship Id="rId20" Type="http://schemas.openxmlformats.org/officeDocument/2006/relationships/image" Target="../media/image210.emf"/><Relationship Id="rId29" Type="http://schemas.openxmlformats.org/officeDocument/2006/relationships/oleObject" Target="../embeddings/oleObject205.bin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03.wmf"/><Relationship Id="rId11" Type="http://schemas.openxmlformats.org/officeDocument/2006/relationships/oleObject" Target="../embeddings/oleObject196.bin"/><Relationship Id="rId24" Type="http://schemas.openxmlformats.org/officeDocument/2006/relationships/image" Target="../media/image212.emf"/><Relationship Id="rId32" Type="http://schemas.openxmlformats.org/officeDocument/2006/relationships/image" Target="../media/image216.emf"/><Relationship Id="rId37" Type="http://schemas.openxmlformats.org/officeDocument/2006/relationships/oleObject" Target="../embeddings/oleObject209.bin"/><Relationship Id="rId5" Type="http://schemas.openxmlformats.org/officeDocument/2006/relationships/oleObject" Target="../embeddings/oleObject193.bin"/><Relationship Id="rId15" Type="http://schemas.openxmlformats.org/officeDocument/2006/relationships/oleObject" Target="../embeddings/oleObject198.bin"/><Relationship Id="rId23" Type="http://schemas.openxmlformats.org/officeDocument/2006/relationships/oleObject" Target="../embeddings/oleObject202.bin"/><Relationship Id="rId28" Type="http://schemas.openxmlformats.org/officeDocument/2006/relationships/image" Target="../media/image214.emf"/><Relationship Id="rId36" Type="http://schemas.openxmlformats.org/officeDocument/2006/relationships/image" Target="../media/image218.wmf"/><Relationship Id="rId10" Type="http://schemas.openxmlformats.org/officeDocument/2006/relationships/image" Target="../media/image205.emf"/><Relationship Id="rId19" Type="http://schemas.openxmlformats.org/officeDocument/2006/relationships/oleObject" Target="../embeddings/oleObject200.bin"/><Relationship Id="rId31" Type="http://schemas.openxmlformats.org/officeDocument/2006/relationships/oleObject" Target="../embeddings/oleObject206.bin"/><Relationship Id="rId4" Type="http://schemas.openxmlformats.org/officeDocument/2006/relationships/image" Target="../media/image202.emf"/><Relationship Id="rId9" Type="http://schemas.openxmlformats.org/officeDocument/2006/relationships/oleObject" Target="../embeddings/oleObject195.bin"/><Relationship Id="rId14" Type="http://schemas.openxmlformats.org/officeDocument/2006/relationships/image" Target="../media/image207.emf"/><Relationship Id="rId22" Type="http://schemas.openxmlformats.org/officeDocument/2006/relationships/image" Target="../media/image211.emf"/><Relationship Id="rId27" Type="http://schemas.openxmlformats.org/officeDocument/2006/relationships/oleObject" Target="../embeddings/oleObject204.bin"/><Relationship Id="rId30" Type="http://schemas.openxmlformats.org/officeDocument/2006/relationships/image" Target="../media/image215.emf"/><Relationship Id="rId35" Type="http://schemas.openxmlformats.org/officeDocument/2006/relationships/oleObject" Target="../embeddings/oleObject208.bin"/><Relationship Id="rId8" Type="http://schemas.openxmlformats.org/officeDocument/2006/relationships/image" Target="../media/image204.wmf"/><Relationship Id="rId3" Type="http://schemas.openxmlformats.org/officeDocument/2006/relationships/oleObject" Target="../embeddings/oleObject192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emf"/><Relationship Id="rId13" Type="http://schemas.openxmlformats.org/officeDocument/2006/relationships/oleObject" Target="../embeddings/oleObject215.bin"/><Relationship Id="rId3" Type="http://schemas.openxmlformats.org/officeDocument/2006/relationships/oleObject" Target="../embeddings/oleObject210.bin"/><Relationship Id="rId7" Type="http://schemas.openxmlformats.org/officeDocument/2006/relationships/oleObject" Target="../embeddings/oleObject212.bin"/><Relationship Id="rId12" Type="http://schemas.openxmlformats.org/officeDocument/2006/relationships/image" Target="../media/image224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21.emf"/><Relationship Id="rId11" Type="http://schemas.openxmlformats.org/officeDocument/2006/relationships/oleObject" Target="../embeddings/oleObject214.bin"/><Relationship Id="rId5" Type="http://schemas.openxmlformats.org/officeDocument/2006/relationships/oleObject" Target="../embeddings/oleObject211.bin"/><Relationship Id="rId15" Type="http://schemas.openxmlformats.org/officeDocument/2006/relationships/image" Target="../media/image226.png"/><Relationship Id="rId10" Type="http://schemas.openxmlformats.org/officeDocument/2006/relationships/image" Target="../media/image223.emf"/><Relationship Id="rId4" Type="http://schemas.openxmlformats.org/officeDocument/2006/relationships/image" Target="../media/image220.emf"/><Relationship Id="rId9" Type="http://schemas.openxmlformats.org/officeDocument/2006/relationships/oleObject" Target="../embeddings/oleObject213.bin"/><Relationship Id="rId14" Type="http://schemas.openxmlformats.org/officeDocument/2006/relationships/image" Target="../media/image225.emf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21.bin"/><Relationship Id="rId18" Type="http://schemas.openxmlformats.org/officeDocument/2006/relationships/image" Target="../media/image234.emf"/><Relationship Id="rId26" Type="http://schemas.openxmlformats.org/officeDocument/2006/relationships/image" Target="../media/image238.emf"/><Relationship Id="rId3" Type="http://schemas.openxmlformats.org/officeDocument/2006/relationships/oleObject" Target="../embeddings/oleObject216.bin"/><Relationship Id="rId21" Type="http://schemas.openxmlformats.org/officeDocument/2006/relationships/oleObject" Target="../embeddings/oleObject225.bin"/><Relationship Id="rId34" Type="http://schemas.openxmlformats.org/officeDocument/2006/relationships/image" Target="../media/image242.emf"/><Relationship Id="rId7" Type="http://schemas.openxmlformats.org/officeDocument/2006/relationships/oleObject" Target="../embeddings/oleObject218.bin"/><Relationship Id="rId12" Type="http://schemas.openxmlformats.org/officeDocument/2006/relationships/image" Target="../media/image231.emf"/><Relationship Id="rId17" Type="http://schemas.openxmlformats.org/officeDocument/2006/relationships/oleObject" Target="../embeddings/oleObject223.bin"/><Relationship Id="rId25" Type="http://schemas.openxmlformats.org/officeDocument/2006/relationships/oleObject" Target="../embeddings/oleObject227.bin"/><Relationship Id="rId33" Type="http://schemas.openxmlformats.org/officeDocument/2006/relationships/oleObject" Target="../embeddings/oleObject231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33.emf"/><Relationship Id="rId20" Type="http://schemas.openxmlformats.org/officeDocument/2006/relationships/image" Target="../media/image235.emf"/><Relationship Id="rId29" Type="http://schemas.openxmlformats.org/officeDocument/2006/relationships/oleObject" Target="../embeddings/oleObject229.bin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28.emf"/><Relationship Id="rId11" Type="http://schemas.openxmlformats.org/officeDocument/2006/relationships/oleObject" Target="../embeddings/oleObject220.bin"/><Relationship Id="rId24" Type="http://schemas.openxmlformats.org/officeDocument/2006/relationships/image" Target="../media/image237.emf"/><Relationship Id="rId32" Type="http://schemas.openxmlformats.org/officeDocument/2006/relationships/image" Target="../media/image241.emf"/><Relationship Id="rId5" Type="http://schemas.openxmlformats.org/officeDocument/2006/relationships/oleObject" Target="../embeddings/oleObject217.bin"/><Relationship Id="rId15" Type="http://schemas.openxmlformats.org/officeDocument/2006/relationships/oleObject" Target="../embeddings/oleObject222.bin"/><Relationship Id="rId23" Type="http://schemas.openxmlformats.org/officeDocument/2006/relationships/oleObject" Target="../embeddings/oleObject226.bin"/><Relationship Id="rId28" Type="http://schemas.openxmlformats.org/officeDocument/2006/relationships/image" Target="../media/image239.emf"/><Relationship Id="rId10" Type="http://schemas.openxmlformats.org/officeDocument/2006/relationships/image" Target="../media/image230.emf"/><Relationship Id="rId19" Type="http://schemas.openxmlformats.org/officeDocument/2006/relationships/oleObject" Target="../embeddings/oleObject224.bin"/><Relationship Id="rId31" Type="http://schemas.openxmlformats.org/officeDocument/2006/relationships/oleObject" Target="../embeddings/oleObject230.bin"/><Relationship Id="rId4" Type="http://schemas.openxmlformats.org/officeDocument/2006/relationships/image" Target="../media/image227.emf"/><Relationship Id="rId9" Type="http://schemas.openxmlformats.org/officeDocument/2006/relationships/oleObject" Target="../embeddings/oleObject219.bin"/><Relationship Id="rId14" Type="http://schemas.openxmlformats.org/officeDocument/2006/relationships/image" Target="../media/image232.emf"/><Relationship Id="rId22" Type="http://schemas.openxmlformats.org/officeDocument/2006/relationships/image" Target="../media/image236.emf"/><Relationship Id="rId27" Type="http://schemas.openxmlformats.org/officeDocument/2006/relationships/oleObject" Target="../embeddings/oleObject228.bin"/><Relationship Id="rId30" Type="http://schemas.openxmlformats.org/officeDocument/2006/relationships/image" Target="../media/image240.emf"/><Relationship Id="rId8" Type="http://schemas.openxmlformats.org/officeDocument/2006/relationships/image" Target="../media/image229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14.emf"/><Relationship Id="rId3" Type="http://schemas.openxmlformats.org/officeDocument/2006/relationships/oleObject" Target="../embeddings/oleObject6.bin"/><Relationship Id="rId21" Type="http://schemas.openxmlformats.org/officeDocument/2006/relationships/oleObject" Target="../embeddings/oleObject15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1.emf"/><Relationship Id="rId1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.emf"/><Relationship Id="rId20" Type="http://schemas.openxmlformats.org/officeDocument/2006/relationships/image" Target="../media/image15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11" Type="http://schemas.openxmlformats.org/officeDocument/2006/relationships/oleObject" Target="../embeddings/oleObject10.bin"/><Relationship Id="rId24" Type="http://schemas.openxmlformats.org/officeDocument/2006/relationships/image" Target="../media/image17.wmf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23" Type="http://schemas.openxmlformats.org/officeDocument/2006/relationships/oleObject" Target="../embeddings/oleObject16.bin"/><Relationship Id="rId10" Type="http://schemas.openxmlformats.org/officeDocument/2006/relationships/image" Target="../media/image10.emf"/><Relationship Id="rId19" Type="http://schemas.openxmlformats.org/officeDocument/2006/relationships/oleObject" Target="../embeddings/oleObject14.bin"/><Relationship Id="rId4" Type="http://schemas.openxmlformats.org/officeDocument/2006/relationships/image" Target="../media/image7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2.emf"/><Relationship Id="rId22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emf"/><Relationship Id="rId18" Type="http://schemas.openxmlformats.org/officeDocument/2006/relationships/oleObject" Target="../embeddings/oleObject24.bin"/><Relationship Id="rId26" Type="http://schemas.openxmlformats.org/officeDocument/2006/relationships/image" Target="../media/image28.emf"/><Relationship Id="rId39" Type="http://schemas.openxmlformats.org/officeDocument/2006/relationships/image" Target="../media/image34.wmf"/><Relationship Id="rId21" Type="http://schemas.openxmlformats.org/officeDocument/2006/relationships/oleObject" Target="../embeddings/oleObject25.bin"/><Relationship Id="rId34" Type="http://schemas.openxmlformats.org/officeDocument/2006/relationships/oleObject" Target="../embeddings/oleObject31.bin"/><Relationship Id="rId42" Type="http://schemas.openxmlformats.org/officeDocument/2006/relationships/oleObject" Target="../embeddings/oleObject35.bin"/><Relationship Id="rId47" Type="http://schemas.openxmlformats.org/officeDocument/2006/relationships/image" Target="../media/image38.wmf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3.bin"/><Relationship Id="rId29" Type="http://schemas.openxmlformats.org/officeDocument/2006/relationships/image" Target="../media/image29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emf"/><Relationship Id="rId11" Type="http://schemas.openxmlformats.org/officeDocument/2006/relationships/oleObject" Target="../embeddings/oleObject21.bin"/><Relationship Id="rId24" Type="http://schemas.openxmlformats.org/officeDocument/2006/relationships/image" Target="../media/image27.emf"/><Relationship Id="rId32" Type="http://schemas.openxmlformats.org/officeDocument/2006/relationships/oleObject" Target="../embeddings/oleObject30.bin"/><Relationship Id="rId37" Type="http://schemas.openxmlformats.org/officeDocument/2006/relationships/image" Target="../media/image33.wmf"/><Relationship Id="rId40" Type="http://schemas.openxmlformats.org/officeDocument/2006/relationships/oleObject" Target="../embeddings/oleObject34.bin"/><Relationship Id="rId45" Type="http://schemas.openxmlformats.org/officeDocument/2006/relationships/image" Target="../media/image37.wmf"/><Relationship Id="rId5" Type="http://schemas.openxmlformats.org/officeDocument/2006/relationships/oleObject" Target="../embeddings/oleObject18.bin"/><Relationship Id="rId15" Type="http://schemas.openxmlformats.org/officeDocument/2006/relationships/image" Target="../media/image23.emf"/><Relationship Id="rId23" Type="http://schemas.openxmlformats.org/officeDocument/2006/relationships/oleObject" Target="../embeddings/oleObject26.bin"/><Relationship Id="rId28" Type="http://schemas.openxmlformats.org/officeDocument/2006/relationships/oleObject" Target="../embeddings/oleObject28.bin"/><Relationship Id="rId36" Type="http://schemas.openxmlformats.org/officeDocument/2006/relationships/oleObject" Target="../embeddings/oleObject32.bin"/><Relationship Id="rId10" Type="http://schemas.openxmlformats.org/officeDocument/2006/relationships/image" Target="../media/image21.emf"/><Relationship Id="rId19" Type="http://schemas.openxmlformats.org/officeDocument/2006/relationships/image" Target="../media/image25.emf"/><Relationship Id="rId31" Type="http://schemas.openxmlformats.org/officeDocument/2006/relationships/image" Target="../media/image30.wmf"/><Relationship Id="rId44" Type="http://schemas.openxmlformats.org/officeDocument/2006/relationships/oleObject" Target="../embeddings/oleObject36.bin"/><Relationship Id="rId4" Type="http://schemas.openxmlformats.org/officeDocument/2006/relationships/image" Target="../media/image18.emf"/><Relationship Id="rId9" Type="http://schemas.openxmlformats.org/officeDocument/2006/relationships/oleObject" Target="../embeddings/oleObject20.bin"/><Relationship Id="rId14" Type="http://schemas.openxmlformats.org/officeDocument/2006/relationships/oleObject" Target="../embeddings/oleObject22.bin"/><Relationship Id="rId22" Type="http://schemas.openxmlformats.org/officeDocument/2006/relationships/image" Target="../media/image26.emf"/><Relationship Id="rId27" Type="http://schemas.openxmlformats.org/officeDocument/2006/relationships/image" Target="../media/image41.emf"/><Relationship Id="rId30" Type="http://schemas.openxmlformats.org/officeDocument/2006/relationships/oleObject" Target="../embeddings/oleObject29.bin"/><Relationship Id="rId35" Type="http://schemas.openxmlformats.org/officeDocument/2006/relationships/image" Target="../media/image32.wmf"/><Relationship Id="rId43" Type="http://schemas.openxmlformats.org/officeDocument/2006/relationships/image" Target="../media/image36.wmf"/><Relationship Id="rId8" Type="http://schemas.openxmlformats.org/officeDocument/2006/relationships/image" Target="../media/image20.emf"/><Relationship Id="rId3" Type="http://schemas.openxmlformats.org/officeDocument/2006/relationships/oleObject" Target="../embeddings/oleObject17.bin"/><Relationship Id="rId12" Type="http://schemas.openxmlformats.org/officeDocument/2006/relationships/image" Target="../media/image22.emf"/><Relationship Id="rId17" Type="http://schemas.openxmlformats.org/officeDocument/2006/relationships/image" Target="../media/image24.emf"/><Relationship Id="rId25" Type="http://schemas.openxmlformats.org/officeDocument/2006/relationships/oleObject" Target="../embeddings/oleObject27.bin"/><Relationship Id="rId33" Type="http://schemas.openxmlformats.org/officeDocument/2006/relationships/image" Target="../media/image31.wmf"/><Relationship Id="rId38" Type="http://schemas.openxmlformats.org/officeDocument/2006/relationships/oleObject" Target="../embeddings/oleObject33.bin"/><Relationship Id="rId46" Type="http://schemas.openxmlformats.org/officeDocument/2006/relationships/oleObject" Target="../embeddings/oleObject37.bin"/><Relationship Id="rId20" Type="http://schemas.openxmlformats.org/officeDocument/2006/relationships/image" Target="../media/image40.emf"/><Relationship Id="rId41" Type="http://schemas.openxmlformats.org/officeDocument/2006/relationships/image" Target="../media/image35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45.emf"/><Relationship Id="rId4" Type="http://schemas.openxmlformats.org/officeDocument/2006/relationships/image" Target="../media/image42.emf"/><Relationship Id="rId9" Type="http://schemas.openxmlformats.org/officeDocument/2006/relationships/oleObject" Target="../embeddings/oleObject4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5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7.wmf"/><Relationship Id="rId11" Type="http://schemas.openxmlformats.org/officeDocument/2006/relationships/oleObject" Target="../embeddings/oleObject46.bin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49.wmf"/><Relationship Id="rId4" Type="http://schemas.openxmlformats.org/officeDocument/2006/relationships/image" Target="../media/image46.wmf"/><Relationship Id="rId9" Type="http://schemas.openxmlformats.org/officeDocument/2006/relationships/oleObject" Target="../embeddings/oleObject45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13" Type="http://schemas.openxmlformats.org/officeDocument/2006/relationships/oleObject" Target="../embeddings/oleObject52.bin"/><Relationship Id="rId18" Type="http://schemas.openxmlformats.org/officeDocument/2006/relationships/image" Target="../media/image58.wmf"/><Relationship Id="rId26" Type="http://schemas.openxmlformats.org/officeDocument/2006/relationships/image" Target="../media/image62.wmf"/><Relationship Id="rId3" Type="http://schemas.openxmlformats.org/officeDocument/2006/relationships/oleObject" Target="../embeddings/oleObject47.bin"/><Relationship Id="rId21" Type="http://schemas.openxmlformats.org/officeDocument/2006/relationships/oleObject" Target="../embeddings/oleObject56.bin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55.emf"/><Relationship Id="rId17" Type="http://schemas.openxmlformats.org/officeDocument/2006/relationships/oleObject" Target="../embeddings/oleObject54.bin"/><Relationship Id="rId25" Type="http://schemas.openxmlformats.org/officeDocument/2006/relationships/oleObject" Target="../embeddings/oleObject5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7.wmf"/><Relationship Id="rId20" Type="http://schemas.openxmlformats.org/officeDocument/2006/relationships/image" Target="../media/image59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52.wmf"/><Relationship Id="rId11" Type="http://schemas.openxmlformats.org/officeDocument/2006/relationships/oleObject" Target="../embeddings/oleObject51.bin"/><Relationship Id="rId24" Type="http://schemas.openxmlformats.org/officeDocument/2006/relationships/image" Target="../media/image61.wmf"/><Relationship Id="rId5" Type="http://schemas.openxmlformats.org/officeDocument/2006/relationships/oleObject" Target="../embeddings/oleObject48.bin"/><Relationship Id="rId15" Type="http://schemas.openxmlformats.org/officeDocument/2006/relationships/oleObject" Target="../embeddings/oleObject53.bin"/><Relationship Id="rId23" Type="http://schemas.openxmlformats.org/officeDocument/2006/relationships/oleObject" Target="../embeddings/oleObject57.bin"/><Relationship Id="rId10" Type="http://schemas.openxmlformats.org/officeDocument/2006/relationships/image" Target="../media/image54.wmf"/><Relationship Id="rId19" Type="http://schemas.openxmlformats.org/officeDocument/2006/relationships/oleObject" Target="../embeddings/oleObject55.bin"/><Relationship Id="rId4" Type="http://schemas.openxmlformats.org/officeDocument/2006/relationships/image" Target="../media/image51.wmf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56.wmf"/><Relationship Id="rId22" Type="http://schemas.openxmlformats.org/officeDocument/2006/relationships/image" Target="../media/image60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oleObject" Target="../embeddings/oleObject64.bin"/><Relationship Id="rId18" Type="http://schemas.openxmlformats.org/officeDocument/2006/relationships/image" Target="../media/image70.wmf"/><Relationship Id="rId3" Type="http://schemas.openxmlformats.org/officeDocument/2006/relationships/oleObject" Target="../embeddings/oleObject59.bin"/><Relationship Id="rId21" Type="http://schemas.openxmlformats.org/officeDocument/2006/relationships/oleObject" Target="../embeddings/oleObject68.bin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67.emf"/><Relationship Id="rId17" Type="http://schemas.openxmlformats.org/officeDocument/2006/relationships/oleObject" Target="../embeddings/oleObject6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9.wmf"/><Relationship Id="rId20" Type="http://schemas.openxmlformats.org/officeDocument/2006/relationships/image" Target="../media/image71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64.wmf"/><Relationship Id="rId11" Type="http://schemas.openxmlformats.org/officeDocument/2006/relationships/oleObject" Target="../embeddings/oleObject63.bin"/><Relationship Id="rId5" Type="http://schemas.openxmlformats.org/officeDocument/2006/relationships/oleObject" Target="../embeddings/oleObject60.bin"/><Relationship Id="rId15" Type="http://schemas.openxmlformats.org/officeDocument/2006/relationships/oleObject" Target="../embeddings/oleObject65.bin"/><Relationship Id="rId10" Type="http://schemas.openxmlformats.org/officeDocument/2006/relationships/image" Target="../media/image66.wmf"/><Relationship Id="rId19" Type="http://schemas.openxmlformats.org/officeDocument/2006/relationships/oleObject" Target="../embeddings/oleObject67.bin"/><Relationship Id="rId4" Type="http://schemas.openxmlformats.org/officeDocument/2006/relationships/image" Target="../media/image63.wmf"/><Relationship Id="rId9" Type="http://schemas.openxmlformats.org/officeDocument/2006/relationships/oleObject" Target="../embeddings/oleObject62.bin"/><Relationship Id="rId14" Type="http://schemas.openxmlformats.org/officeDocument/2006/relationships/image" Target="../media/image68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oleObject" Target="../embeddings/oleObject74.bin"/><Relationship Id="rId18" Type="http://schemas.openxmlformats.org/officeDocument/2006/relationships/image" Target="../media/image79.w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76.wmf"/><Relationship Id="rId17" Type="http://schemas.openxmlformats.org/officeDocument/2006/relationships/oleObject" Target="../embeddings/oleObject7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8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73.wmf"/><Relationship Id="rId11" Type="http://schemas.openxmlformats.org/officeDocument/2006/relationships/oleObject" Target="../embeddings/oleObject73.bin"/><Relationship Id="rId5" Type="http://schemas.openxmlformats.org/officeDocument/2006/relationships/oleObject" Target="../embeddings/oleObject70.bin"/><Relationship Id="rId15" Type="http://schemas.openxmlformats.org/officeDocument/2006/relationships/oleObject" Target="../embeddings/oleObject75.bin"/><Relationship Id="rId10" Type="http://schemas.openxmlformats.org/officeDocument/2006/relationships/image" Target="../media/image75.wmf"/><Relationship Id="rId4" Type="http://schemas.openxmlformats.org/officeDocument/2006/relationships/image" Target="../media/image72.w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7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2"/>
          <p:cNvSpPr>
            <a:spLocks noChangeArrowheads="1"/>
          </p:cNvSpPr>
          <p:nvPr/>
        </p:nvSpPr>
        <p:spPr bwMode="auto">
          <a:xfrm>
            <a:off x="323850" y="1125538"/>
            <a:ext cx="8569325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4500" b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隶书" panose="02010509060101010101" pitchFamily="49" charset="-122"/>
                <a:cs typeface="Times New Roman" panose="02020603050405020304" pitchFamily="18" charset="0"/>
              </a:rPr>
              <a:t>Chapter 4</a:t>
            </a:r>
            <a:endParaRPr lang="en-US" altLang="zh-CN" sz="4500" smtClean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8803" name="Rectangle 3"/>
          <p:cNvSpPr>
            <a:spLocks noChangeArrowheads="1"/>
          </p:cNvSpPr>
          <p:nvPr/>
        </p:nvSpPr>
        <p:spPr bwMode="auto">
          <a:xfrm>
            <a:off x="0" y="1989138"/>
            <a:ext cx="914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defRPr/>
            </a:pPr>
            <a:r>
              <a:rPr lang="en-US" altLang="zh-CN" sz="450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方正舒体" panose="02010601030101010101" pitchFamily="2" charset="-122"/>
                <a:cs typeface="Times New Roman" panose="02020603050405020304" pitchFamily="18" charset="0"/>
              </a:rPr>
              <a:t>Impulse and Momentum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276600" y="6021388"/>
            <a:ext cx="3506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2000">
                <a:solidFill>
                  <a:srgbClr val="FFFF00"/>
                </a:solidFill>
                <a:ea typeface="方正舒体" panose="02010601030101010101" pitchFamily="2" charset="-122"/>
              </a:rPr>
              <a:t>我国舰艇上发射远程导弹实验</a:t>
            </a:r>
          </a:p>
        </p:txBody>
      </p:sp>
      <p:pic>
        <p:nvPicPr>
          <p:cNvPr id="5125" name="Picture 5" descr="舰上发射焦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" t="1671" r="1669" b="14142"/>
          <a:stretch>
            <a:fillRect/>
          </a:stretch>
        </p:blipFill>
        <p:spPr bwMode="auto">
          <a:xfrm>
            <a:off x="2138363" y="2997200"/>
            <a:ext cx="5097462" cy="2998788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Text Box 2"/>
          <p:cNvSpPr txBox="1">
            <a:spLocks noChangeArrowheads="1"/>
          </p:cNvSpPr>
          <p:nvPr/>
        </p:nvSpPr>
        <p:spPr bwMode="auto">
          <a:xfrm>
            <a:off x="198438" y="333375"/>
            <a:ext cx="8837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例</a:t>
            </a:r>
            <a:r>
              <a:rPr kumimoji="0" lang="en-US" altLang="zh-CN">
                <a:solidFill>
                  <a:srgbClr val="FFFF00"/>
                </a:solidFill>
                <a:ea typeface="楷体_GB2312" pitchFamily="49" charset="-122"/>
              </a:rPr>
              <a:t>2</a:t>
            </a: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： </a:t>
            </a:r>
            <a:r>
              <a:rPr kumimoji="0" lang="zh-CN" altLang="en-US">
                <a:solidFill>
                  <a:srgbClr val="FFFF66"/>
                </a:solidFill>
                <a:ea typeface="楷体_GB2312" pitchFamily="49" charset="-122"/>
              </a:rPr>
              <a:t> 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一篮球质量</a:t>
            </a:r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</a:rPr>
              <a:t>0.58kg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，从</a:t>
            </a:r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</a:rPr>
              <a:t>2.0m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高度</a:t>
            </a:r>
            <a:r>
              <a:rPr kumimoji="0" lang="zh-CN" altLang="en-US">
                <a:solidFill>
                  <a:srgbClr val="00FFFF"/>
                </a:solidFill>
                <a:ea typeface="楷体_GB2312" pitchFamily="49" charset="-122"/>
              </a:rPr>
              <a:t>竖直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下落，到达地面后，</a:t>
            </a:r>
          </a:p>
        </p:txBody>
      </p:sp>
      <p:sp>
        <p:nvSpPr>
          <p:cNvPr id="325635" name="Text Box 3"/>
          <p:cNvSpPr txBox="1">
            <a:spLocks noChangeArrowheads="1"/>
          </p:cNvSpPr>
          <p:nvPr/>
        </p:nvSpPr>
        <p:spPr bwMode="auto">
          <a:xfrm>
            <a:off x="323850" y="2205038"/>
            <a:ext cx="502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解：</a:t>
            </a:r>
            <a:r>
              <a:rPr kumimoji="0" lang="zh-CN" altLang="en-US">
                <a:solidFill>
                  <a:srgbClr val="FFFF66"/>
                </a:solidFill>
                <a:ea typeface="楷体_GB2312" pitchFamily="49" charset="-122"/>
              </a:rPr>
              <a:t>  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篮球到达地面的速率</a:t>
            </a:r>
          </a:p>
        </p:txBody>
      </p:sp>
      <p:graphicFrame>
        <p:nvGraphicFramePr>
          <p:cNvPr id="32563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0135872"/>
              </p:ext>
            </p:extLst>
          </p:nvPr>
        </p:nvGraphicFramePr>
        <p:xfrm>
          <a:off x="989012" y="3444876"/>
          <a:ext cx="4364038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4" name="Equation" r:id="rId3" imgW="2133360" imgH="253800" progId="Equation.DSMT4">
                  <p:embed/>
                </p:oleObj>
              </mc:Choice>
              <mc:Fallback>
                <p:oleObj name="Equation" r:id="rId3" imgW="2133360" imgH="253800" progId="Equation.DSMT4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9012" y="3444876"/>
                        <a:ext cx="4364038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5638" name="Text Box 6"/>
          <p:cNvSpPr txBox="1">
            <a:spLocks noChangeArrowheads="1"/>
          </p:cNvSpPr>
          <p:nvPr/>
        </p:nvSpPr>
        <p:spPr bwMode="auto">
          <a:xfrm>
            <a:off x="731838" y="4052888"/>
            <a:ext cx="5208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地对球的平均冲力（</a:t>
            </a:r>
            <a:r>
              <a:rPr kumimoji="0" lang="zh-CN" altLang="en-US">
                <a:solidFill>
                  <a:srgbClr val="00FFFF"/>
                </a:solidFill>
                <a:ea typeface="楷体_GB2312" pitchFamily="49" charset="-122"/>
              </a:rPr>
              <a:t>规定向上为正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）</a:t>
            </a:r>
          </a:p>
        </p:txBody>
      </p:sp>
      <p:grpSp>
        <p:nvGrpSpPr>
          <p:cNvPr id="325639" name="Group 7"/>
          <p:cNvGrpSpPr>
            <a:grpSpLocks/>
          </p:cNvGrpSpPr>
          <p:nvPr/>
        </p:nvGrpSpPr>
        <p:grpSpPr bwMode="auto">
          <a:xfrm>
            <a:off x="6588224" y="819150"/>
            <a:ext cx="2478088" cy="3892550"/>
            <a:chOff x="3785" y="609"/>
            <a:chExt cx="1561" cy="2452"/>
          </a:xfrm>
        </p:grpSpPr>
        <p:sp>
          <p:nvSpPr>
            <p:cNvPr id="11279" name="Line 8"/>
            <p:cNvSpPr>
              <a:spLocks noChangeShapeType="1"/>
            </p:cNvSpPr>
            <p:nvPr/>
          </p:nvSpPr>
          <p:spPr bwMode="auto">
            <a:xfrm>
              <a:off x="4057" y="2725"/>
              <a:ext cx="1255" cy="0"/>
            </a:xfrm>
            <a:prstGeom prst="line">
              <a:avLst/>
            </a:prstGeom>
            <a:noFill/>
            <a:ln w="28575">
              <a:solidFill>
                <a:srgbClr val="FFFF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0" name="Line 9"/>
            <p:cNvSpPr>
              <a:spLocks noChangeShapeType="1"/>
            </p:cNvSpPr>
            <p:nvPr/>
          </p:nvSpPr>
          <p:spPr bwMode="auto">
            <a:xfrm flipV="1">
              <a:off x="4057" y="938"/>
              <a:ext cx="0" cy="1787"/>
            </a:xfrm>
            <a:prstGeom prst="line">
              <a:avLst/>
            </a:prstGeom>
            <a:noFill/>
            <a:ln w="28575">
              <a:solidFill>
                <a:srgbClr val="FFFF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1" name="Freeform 10"/>
            <p:cNvSpPr>
              <a:spLocks/>
            </p:cNvSpPr>
            <p:nvPr/>
          </p:nvSpPr>
          <p:spPr bwMode="auto">
            <a:xfrm>
              <a:off x="4281" y="1268"/>
              <a:ext cx="718" cy="1496"/>
            </a:xfrm>
            <a:custGeom>
              <a:avLst/>
              <a:gdLst>
                <a:gd name="T0" fmla="*/ 2 w 936"/>
                <a:gd name="T1" fmla="*/ 810 h 1560"/>
                <a:gd name="T2" fmla="*/ 2 w 936"/>
                <a:gd name="T3" fmla="*/ 606 h 1560"/>
                <a:gd name="T4" fmla="*/ 2 w 936"/>
                <a:gd name="T5" fmla="*/ 120 h 1560"/>
                <a:gd name="T6" fmla="*/ 5 w 936"/>
                <a:gd name="T7" fmla="*/ 17 h 1560"/>
                <a:gd name="T8" fmla="*/ 7 w 936"/>
                <a:gd name="T9" fmla="*/ 222 h 1560"/>
                <a:gd name="T10" fmla="*/ 10 w 936"/>
                <a:gd name="T11" fmla="*/ 325 h 1560"/>
                <a:gd name="T12" fmla="*/ 12 w 936"/>
                <a:gd name="T13" fmla="*/ 247 h 1560"/>
                <a:gd name="T14" fmla="*/ 14 w 936"/>
                <a:gd name="T15" fmla="*/ 247 h 1560"/>
                <a:gd name="T16" fmla="*/ 15 w 936"/>
                <a:gd name="T17" fmla="*/ 376 h 1560"/>
                <a:gd name="T18" fmla="*/ 16 w 936"/>
                <a:gd name="T19" fmla="*/ 657 h 1560"/>
                <a:gd name="T20" fmla="*/ 17 w 936"/>
                <a:gd name="T21" fmla="*/ 810 h 1560"/>
                <a:gd name="T22" fmla="*/ 17 w 936"/>
                <a:gd name="T23" fmla="*/ 785 h 15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936" h="1560">
                  <a:moveTo>
                    <a:pt x="16" y="1520"/>
                  </a:moveTo>
                  <a:cubicBezTo>
                    <a:pt x="8" y="1436"/>
                    <a:pt x="0" y="1352"/>
                    <a:pt x="16" y="1136"/>
                  </a:cubicBezTo>
                  <a:cubicBezTo>
                    <a:pt x="32" y="920"/>
                    <a:pt x="72" y="408"/>
                    <a:pt x="112" y="224"/>
                  </a:cubicBezTo>
                  <a:cubicBezTo>
                    <a:pt x="152" y="40"/>
                    <a:pt x="208" y="0"/>
                    <a:pt x="256" y="32"/>
                  </a:cubicBezTo>
                  <a:cubicBezTo>
                    <a:pt x="304" y="64"/>
                    <a:pt x="352" y="320"/>
                    <a:pt x="400" y="416"/>
                  </a:cubicBezTo>
                  <a:cubicBezTo>
                    <a:pt x="448" y="512"/>
                    <a:pt x="504" y="600"/>
                    <a:pt x="544" y="608"/>
                  </a:cubicBezTo>
                  <a:cubicBezTo>
                    <a:pt x="584" y="616"/>
                    <a:pt x="608" y="488"/>
                    <a:pt x="640" y="464"/>
                  </a:cubicBezTo>
                  <a:cubicBezTo>
                    <a:pt x="672" y="440"/>
                    <a:pt x="712" y="424"/>
                    <a:pt x="736" y="464"/>
                  </a:cubicBezTo>
                  <a:cubicBezTo>
                    <a:pt x="760" y="504"/>
                    <a:pt x="760" y="576"/>
                    <a:pt x="784" y="704"/>
                  </a:cubicBezTo>
                  <a:cubicBezTo>
                    <a:pt x="808" y="832"/>
                    <a:pt x="856" y="1096"/>
                    <a:pt x="880" y="1232"/>
                  </a:cubicBezTo>
                  <a:cubicBezTo>
                    <a:pt x="904" y="1368"/>
                    <a:pt x="920" y="1480"/>
                    <a:pt x="928" y="1520"/>
                  </a:cubicBezTo>
                  <a:cubicBezTo>
                    <a:pt x="936" y="1560"/>
                    <a:pt x="928" y="1480"/>
                    <a:pt x="928" y="1472"/>
                  </a:cubicBezTo>
                </a:path>
              </a:pathLst>
            </a:custGeom>
            <a:noFill/>
            <a:ln w="38100" cmpd="sng">
              <a:solidFill>
                <a:srgbClr val="CC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2" name="Text Box 11"/>
            <p:cNvSpPr txBox="1">
              <a:spLocks noChangeArrowheads="1"/>
            </p:cNvSpPr>
            <p:nvPr/>
          </p:nvSpPr>
          <p:spPr bwMode="auto">
            <a:xfrm>
              <a:off x="5177" y="2349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i="1">
                  <a:solidFill>
                    <a:srgbClr val="FFFFCC"/>
                  </a:solidFill>
                  <a:ea typeface="楷体_GB2312" pitchFamily="49" charset="-122"/>
                </a:rPr>
                <a:t>t</a:t>
              </a:r>
              <a:endParaRPr kumimoji="0" lang="en-US" altLang="zh-CN" b="0">
                <a:solidFill>
                  <a:srgbClr val="FFFFCC"/>
                </a:solidFill>
                <a:ea typeface="楷体_GB2312" pitchFamily="49" charset="-122"/>
              </a:endParaRPr>
            </a:p>
          </p:txBody>
        </p:sp>
        <p:sp>
          <p:nvSpPr>
            <p:cNvPr id="11283" name="Text Box 12"/>
            <p:cNvSpPr txBox="1">
              <a:spLocks noChangeArrowheads="1"/>
            </p:cNvSpPr>
            <p:nvPr/>
          </p:nvSpPr>
          <p:spPr bwMode="auto">
            <a:xfrm>
              <a:off x="4371" y="891"/>
              <a:ext cx="71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>
                  <a:solidFill>
                    <a:srgbClr val="FFFFCC"/>
                  </a:solidFill>
                  <a:ea typeface="楷体_GB2312" pitchFamily="49" charset="-122"/>
                </a:rPr>
                <a:t>F(max)</a:t>
              </a:r>
            </a:p>
          </p:txBody>
        </p:sp>
        <p:sp>
          <p:nvSpPr>
            <p:cNvPr id="11284" name="Text Box 13"/>
            <p:cNvSpPr txBox="1">
              <a:spLocks noChangeArrowheads="1"/>
            </p:cNvSpPr>
            <p:nvPr/>
          </p:nvSpPr>
          <p:spPr bwMode="auto">
            <a:xfrm>
              <a:off x="4012" y="609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i="1">
                  <a:solidFill>
                    <a:srgbClr val="FFFFCC"/>
                  </a:solidFill>
                  <a:ea typeface="楷体_GB2312" pitchFamily="49" charset="-122"/>
                </a:rPr>
                <a:t>F</a:t>
              </a:r>
              <a:endParaRPr kumimoji="0" lang="en-US" altLang="zh-CN" b="0">
                <a:solidFill>
                  <a:srgbClr val="FFFFCC"/>
                </a:solidFill>
                <a:ea typeface="楷体_GB2312" pitchFamily="49" charset="-122"/>
              </a:endParaRPr>
            </a:p>
          </p:txBody>
        </p:sp>
        <p:sp>
          <p:nvSpPr>
            <p:cNvPr id="11285" name="Line 14"/>
            <p:cNvSpPr>
              <a:spLocks noChangeShapeType="1"/>
            </p:cNvSpPr>
            <p:nvPr/>
          </p:nvSpPr>
          <p:spPr bwMode="auto">
            <a:xfrm>
              <a:off x="4057" y="1926"/>
              <a:ext cx="94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6" name="Line 15"/>
            <p:cNvSpPr>
              <a:spLocks noChangeShapeType="1"/>
            </p:cNvSpPr>
            <p:nvPr/>
          </p:nvSpPr>
          <p:spPr bwMode="auto">
            <a:xfrm>
              <a:off x="4999" y="1926"/>
              <a:ext cx="0" cy="799"/>
            </a:xfrm>
            <a:prstGeom prst="line">
              <a:avLst/>
            </a:prstGeom>
            <a:noFill/>
            <a:ln w="22225">
              <a:solidFill>
                <a:srgbClr val="00FF00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7" name="Text Box 16"/>
            <p:cNvSpPr txBox="1">
              <a:spLocks noChangeArrowheads="1"/>
            </p:cNvSpPr>
            <p:nvPr/>
          </p:nvSpPr>
          <p:spPr bwMode="auto">
            <a:xfrm>
              <a:off x="4371" y="2773"/>
              <a:ext cx="6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>
                  <a:solidFill>
                    <a:srgbClr val="FFFF00"/>
                  </a:solidFill>
                  <a:ea typeface="楷体_GB2312" pitchFamily="49" charset="-122"/>
                </a:rPr>
                <a:t>0.019s</a:t>
              </a:r>
            </a:p>
          </p:txBody>
        </p:sp>
        <p:sp>
          <p:nvSpPr>
            <p:cNvPr id="11288" name="Line 17"/>
            <p:cNvSpPr>
              <a:spLocks noChangeShapeType="1"/>
            </p:cNvSpPr>
            <p:nvPr/>
          </p:nvSpPr>
          <p:spPr bwMode="auto">
            <a:xfrm>
              <a:off x="4281" y="2725"/>
              <a:ext cx="0" cy="1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89" name="Line 18"/>
            <p:cNvSpPr>
              <a:spLocks noChangeShapeType="1"/>
            </p:cNvSpPr>
            <p:nvPr/>
          </p:nvSpPr>
          <p:spPr bwMode="auto">
            <a:xfrm>
              <a:off x="4999" y="2725"/>
              <a:ext cx="0" cy="23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" name="Rectangle 19"/>
            <p:cNvSpPr>
              <a:spLocks noChangeArrowheads="1"/>
            </p:cNvSpPr>
            <p:nvPr/>
          </p:nvSpPr>
          <p:spPr bwMode="auto">
            <a:xfrm>
              <a:off x="3831" y="2631"/>
              <a:ext cx="1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CC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i="1">
                  <a:solidFill>
                    <a:srgbClr val="FFFFCC"/>
                  </a:solidFill>
                  <a:ea typeface="楷体_GB2312" pitchFamily="49" charset="-122"/>
                </a:rPr>
                <a:t>O</a:t>
              </a:r>
              <a:endParaRPr kumimoji="0" lang="en-US" altLang="zh-CN" b="0" i="1">
                <a:solidFill>
                  <a:srgbClr val="FFFFCC"/>
                </a:solidFill>
                <a:ea typeface="楷体_GB2312" pitchFamily="49" charset="-122"/>
              </a:endParaRPr>
            </a:p>
          </p:txBody>
        </p:sp>
        <p:sp>
          <p:nvSpPr>
            <p:cNvPr id="11291" name="Line 20"/>
            <p:cNvSpPr>
              <a:spLocks noChangeShapeType="1"/>
            </p:cNvSpPr>
            <p:nvPr/>
          </p:nvSpPr>
          <p:spPr bwMode="auto">
            <a:xfrm>
              <a:off x="4057" y="1268"/>
              <a:ext cx="896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" name="Object 21"/>
            <p:cNvGraphicFramePr>
              <a:graphicFrameLocks noChangeAspect="1"/>
            </p:cNvGraphicFramePr>
            <p:nvPr/>
          </p:nvGraphicFramePr>
          <p:xfrm>
            <a:off x="3785" y="1724"/>
            <a:ext cx="247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55" name="Equation" r:id="rId5" imgW="99964" imgH="147735" progId="Equation.3">
                    <p:embed/>
                  </p:oleObj>
                </mc:Choice>
                <mc:Fallback>
                  <p:oleObj name="Equation" r:id="rId5" imgW="99964" imgH="147735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5" y="1724"/>
                          <a:ext cx="247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5654" name="Text Box 22"/>
          <p:cNvSpPr txBox="1">
            <a:spLocks noChangeArrowheads="1"/>
          </p:cNvSpPr>
          <p:nvPr/>
        </p:nvSpPr>
        <p:spPr bwMode="auto">
          <a:xfrm>
            <a:off x="2051720" y="6052637"/>
            <a:ext cx="39298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相当于 </a:t>
            </a:r>
            <a:r>
              <a:rPr kumimoji="0" lang="en-US" altLang="zh-CN" dirty="0">
                <a:solidFill>
                  <a:srgbClr val="66FFFF"/>
                </a:solidFill>
                <a:ea typeface="楷体_GB2312" pitchFamily="49" charset="-122"/>
              </a:rPr>
              <a:t>40kg 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重物所受重力</a:t>
            </a:r>
            <a:r>
              <a:rPr kumimoji="0" lang="en-US" altLang="zh-CN" dirty="0">
                <a:solidFill>
                  <a:srgbClr val="FFFFFF"/>
                </a:solidFill>
                <a:ea typeface="楷体_GB2312" pitchFamily="49" charset="-122"/>
              </a:rPr>
              <a:t>!</a:t>
            </a:r>
          </a:p>
        </p:txBody>
      </p:sp>
      <p:sp>
        <p:nvSpPr>
          <p:cNvPr id="325655" name="Text Box 23"/>
          <p:cNvSpPr txBox="1">
            <a:spLocks noChangeArrowheads="1"/>
          </p:cNvSpPr>
          <p:nvPr/>
        </p:nvSpPr>
        <p:spPr bwMode="auto">
          <a:xfrm>
            <a:off x="1116013" y="889000"/>
            <a:ext cx="5383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以同样速率反弹，接触时间仅</a:t>
            </a:r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</a:rPr>
              <a:t>0.019s.</a:t>
            </a:r>
          </a:p>
        </p:txBody>
      </p:sp>
      <p:sp>
        <p:nvSpPr>
          <p:cNvPr id="325656" name="Text Box 24"/>
          <p:cNvSpPr txBox="1">
            <a:spLocks noChangeArrowheads="1"/>
          </p:cNvSpPr>
          <p:nvPr/>
        </p:nvSpPr>
        <p:spPr bwMode="auto">
          <a:xfrm>
            <a:off x="250825" y="1503363"/>
            <a:ext cx="4249738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求：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 地对球的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平均冲力</a:t>
            </a:r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?</a:t>
            </a:r>
          </a:p>
        </p:txBody>
      </p:sp>
      <p:pic>
        <p:nvPicPr>
          <p:cNvPr id="11290" name="Picture 26" descr="100727105426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4724400"/>
            <a:ext cx="2879725" cy="199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292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304595"/>
              </p:ext>
            </p:extLst>
          </p:nvPr>
        </p:nvGraphicFramePr>
        <p:xfrm>
          <a:off x="52388" y="4594225"/>
          <a:ext cx="6029325" cy="130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6" name="Equation" r:id="rId8" imgW="2831760" imgH="571320" progId="Equation.DSMT4">
                  <p:embed/>
                </p:oleObj>
              </mc:Choice>
              <mc:Fallback>
                <p:oleObj name="Equation" r:id="rId8" imgW="2831760" imgH="57132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8" y="4594225"/>
                        <a:ext cx="6029325" cy="1309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400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3055962"/>
              </p:ext>
            </p:extLst>
          </p:nvPr>
        </p:nvGraphicFramePr>
        <p:xfrm>
          <a:off x="3733800" y="1374775"/>
          <a:ext cx="2895600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7" name="Equation" r:id="rId10" imgW="1396800" imgH="355320" progId="Equation.DSMT4">
                  <p:embed/>
                </p:oleObj>
              </mc:Choice>
              <mc:Fallback>
                <p:oleObj name="Equation" r:id="rId10" imgW="1396800" imgH="355320" progId="Equation.DSMT4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374775"/>
                        <a:ext cx="2895600" cy="846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97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475659"/>
              </p:ext>
            </p:extLst>
          </p:nvPr>
        </p:nvGraphicFramePr>
        <p:xfrm>
          <a:off x="923925" y="2657475"/>
          <a:ext cx="1751013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8" name="Equation" r:id="rId12" imgW="850680" imgH="393480" progId="Equation.DSMT4">
                  <p:embed/>
                </p:oleObj>
              </mc:Choice>
              <mc:Fallback>
                <p:oleObj name="Equation" r:id="rId12" imgW="850680" imgH="39348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925" y="2657475"/>
                        <a:ext cx="1751013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98" name="AutoShape 34"/>
          <p:cNvSpPr>
            <a:spLocks noChangeArrowheads="1"/>
          </p:cNvSpPr>
          <p:nvPr/>
        </p:nvSpPr>
        <p:spPr bwMode="auto">
          <a:xfrm>
            <a:off x="539750" y="3068638"/>
            <a:ext cx="409575" cy="792162"/>
          </a:xfrm>
          <a:prstGeom prst="curvedRightArrow">
            <a:avLst>
              <a:gd name="adj1" fmla="val 21660"/>
              <a:gd name="adj2" fmla="val 64640"/>
              <a:gd name="adj3" fmla="val 35500"/>
            </a:avLst>
          </a:prstGeom>
          <a:gradFill rotWithShape="1">
            <a:gsLst>
              <a:gs pos="0">
                <a:srgbClr val="99FF99"/>
              </a:gs>
              <a:gs pos="100000">
                <a:srgbClr val="477647"/>
              </a:gs>
            </a:gsLst>
            <a:path path="rect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190218"/>
              </p:ext>
            </p:extLst>
          </p:nvPr>
        </p:nvGraphicFramePr>
        <p:xfrm>
          <a:off x="508578" y="6032805"/>
          <a:ext cx="1643248" cy="501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9" name="Equation" r:id="rId14" imgW="749160" imgH="228600" progId="Equation.DSMT4">
                  <p:embed/>
                </p:oleObj>
              </mc:Choice>
              <mc:Fallback>
                <p:oleObj name="Equation" r:id="rId14" imgW="7491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08578" y="6032805"/>
                        <a:ext cx="1643248" cy="501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5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5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5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5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4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5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5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5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25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634" grpId="0" autoUpdateAnimBg="0"/>
      <p:bldP spid="325638" grpId="0" autoUpdateAnimBg="0"/>
      <p:bldP spid="325654" grpId="0"/>
      <p:bldP spid="325655" grpId="0"/>
      <p:bldP spid="325656" grpId="0"/>
      <p:bldP spid="1129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7" name="Text Box 5"/>
          <p:cNvSpPr txBox="1">
            <a:spLocks noChangeArrowheads="1"/>
          </p:cNvSpPr>
          <p:nvPr/>
        </p:nvSpPr>
        <p:spPr bwMode="auto">
          <a:xfrm>
            <a:off x="250825" y="2251075"/>
            <a:ext cx="6438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00"/>
                </a:solidFill>
              </a:rPr>
              <a:t>解：</a:t>
            </a:r>
            <a:r>
              <a:rPr kumimoji="0" lang="zh-CN" altLang="en-US">
                <a:solidFill>
                  <a:srgbClr val="FFFF66"/>
                </a:solidFill>
              </a:rPr>
              <a:t>（方法一）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设</a:t>
            </a:r>
            <a:r>
              <a:rPr kumimoji="0" lang="zh-CN" altLang="en-US">
                <a:solidFill>
                  <a:srgbClr val="FF9900"/>
                </a:solidFill>
                <a:ea typeface="仿宋_GB2312" pitchFamily="49" charset="-122"/>
              </a:rPr>
              <a:t> </a:t>
            </a:r>
            <a:r>
              <a:rPr kumimoji="0" lang="en-US" altLang="zh-CN" i="1">
                <a:solidFill>
                  <a:srgbClr val="FF9900"/>
                </a:solidFill>
                <a:ea typeface="仿宋_GB2312" pitchFamily="49" charset="-122"/>
              </a:rPr>
              <a:t>t</a:t>
            </a:r>
            <a:r>
              <a:rPr kumimoji="0" lang="en-US" altLang="zh-CN">
                <a:solidFill>
                  <a:srgbClr val="FF9900"/>
                </a:solidFill>
                <a:ea typeface="仿宋_GB2312" pitchFamily="49" charset="-122"/>
              </a:rPr>
              <a:t> 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时刻</a:t>
            </a:r>
            <a:r>
              <a:rPr kumimoji="0" lang="zh-CN" altLang="en-US">
                <a:solidFill>
                  <a:srgbClr val="66FFFF"/>
                </a:solidFill>
              </a:rPr>
              <a:t>（</a:t>
            </a:r>
            <a:r>
              <a:rPr kumimoji="0" lang="zh-CN" altLang="en-US" sz="2000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地面上有</a:t>
            </a:r>
            <a:r>
              <a:rPr kumimoji="0" lang="en-US" altLang="zh-CN" i="1">
                <a:solidFill>
                  <a:srgbClr val="FFFF00"/>
                </a:solidFill>
                <a:ea typeface="楷体_GB2312" pitchFamily="49" charset="-122"/>
              </a:rPr>
              <a:t>l </a:t>
            </a:r>
            <a:r>
              <a:rPr kumimoji="0" lang="zh-CN" altLang="en-US" sz="2000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长的绳子</a:t>
            </a:r>
            <a:r>
              <a:rPr kumimoji="0" lang="zh-CN" altLang="en-US">
                <a:solidFill>
                  <a:srgbClr val="66FFFF"/>
                </a:solidFill>
              </a:rPr>
              <a:t>）</a:t>
            </a:r>
            <a:endParaRPr kumimoji="0" lang="zh-CN" altLang="en-US" b="0">
              <a:solidFill>
                <a:srgbClr val="66FFFF"/>
              </a:solidFill>
            </a:endParaRPr>
          </a:p>
        </p:txBody>
      </p:sp>
      <p:graphicFrame>
        <p:nvGraphicFramePr>
          <p:cNvPr id="64307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682232"/>
              </p:ext>
            </p:extLst>
          </p:nvPr>
        </p:nvGraphicFramePr>
        <p:xfrm>
          <a:off x="2141538" y="2593574"/>
          <a:ext cx="1725612" cy="881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2" name="Equation" r:id="rId3" imgW="838080" imgH="393480" progId="Equation.DSMT4">
                  <p:embed/>
                </p:oleObj>
              </mc:Choice>
              <mc:Fallback>
                <p:oleObj name="Equation" r:id="rId3" imgW="838080" imgH="393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1538" y="2593574"/>
                        <a:ext cx="1725612" cy="8812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307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0239687"/>
              </p:ext>
            </p:extLst>
          </p:nvPr>
        </p:nvGraphicFramePr>
        <p:xfrm>
          <a:off x="2970126" y="3368734"/>
          <a:ext cx="2181398" cy="62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3" name="Equation" r:id="rId5" imgW="1041120" imgH="253800" progId="Equation.DSMT4">
                  <p:embed/>
                </p:oleObj>
              </mc:Choice>
              <mc:Fallback>
                <p:oleObj name="Equation" r:id="rId5" imgW="1041120" imgH="253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0126" y="3368734"/>
                        <a:ext cx="2181398" cy="62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3080" name="Text Box 8"/>
          <p:cNvSpPr txBox="1">
            <a:spLocks noChangeArrowheads="1"/>
          </p:cNvSpPr>
          <p:nvPr/>
        </p:nvSpPr>
        <p:spPr bwMode="auto">
          <a:xfrm>
            <a:off x="684213" y="3453022"/>
            <a:ext cx="3376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此时</a:t>
            </a:r>
            <a:r>
              <a:rPr lang="zh-CN" altLang="en-US">
                <a:solidFill>
                  <a:srgbClr val="FF9900"/>
                </a:solidFill>
                <a:ea typeface="仿宋_GB2312" pitchFamily="49" charset="-122"/>
              </a:rPr>
              <a:t>绳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的速度为</a:t>
            </a:r>
          </a:p>
        </p:txBody>
      </p:sp>
      <p:grpSp>
        <p:nvGrpSpPr>
          <p:cNvPr id="12294" name="Group 10"/>
          <p:cNvGrpSpPr>
            <a:grpSpLocks/>
          </p:cNvGrpSpPr>
          <p:nvPr/>
        </p:nvGrpSpPr>
        <p:grpSpPr bwMode="auto">
          <a:xfrm>
            <a:off x="6294438" y="333375"/>
            <a:ext cx="1085850" cy="2741613"/>
            <a:chOff x="3765" y="210"/>
            <a:chExt cx="684" cy="1727"/>
          </a:xfrm>
        </p:grpSpPr>
        <p:sp>
          <p:nvSpPr>
            <p:cNvPr id="12319" name="Line 11"/>
            <p:cNvSpPr>
              <a:spLocks noChangeShapeType="1"/>
            </p:cNvSpPr>
            <p:nvPr/>
          </p:nvSpPr>
          <p:spPr bwMode="auto">
            <a:xfrm>
              <a:off x="3921" y="1937"/>
              <a:ext cx="528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0" name="Rectangle 12"/>
            <p:cNvSpPr>
              <a:spLocks noChangeArrowheads="1"/>
            </p:cNvSpPr>
            <p:nvPr/>
          </p:nvSpPr>
          <p:spPr bwMode="auto">
            <a:xfrm>
              <a:off x="3765" y="665"/>
              <a:ext cx="23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i="1">
                  <a:solidFill>
                    <a:srgbClr val="FFFF00"/>
                  </a:solidFill>
                </a:rPr>
                <a:t>L</a:t>
              </a:r>
            </a:p>
          </p:txBody>
        </p:sp>
        <p:sp>
          <p:nvSpPr>
            <p:cNvPr id="12321" name="Rectangle 13"/>
            <p:cNvSpPr>
              <a:spLocks noChangeArrowheads="1"/>
            </p:cNvSpPr>
            <p:nvPr/>
          </p:nvSpPr>
          <p:spPr bwMode="auto">
            <a:xfrm>
              <a:off x="3969" y="1457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i="1">
                  <a:solidFill>
                    <a:srgbClr val="FFFF00"/>
                  </a:solidFill>
                </a:rPr>
                <a:t>h</a:t>
              </a:r>
            </a:p>
          </p:txBody>
        </p:sp>
        <p:sp>
          <p:nvSpPr>
            <p:cNvPr id="12322" name="Line 14"/>
            <p:cNvSpPr>
              <a:spLocks noChangeShapeType="1"/>
            </p:cNvSpPr>
            <p:nvPr/>
          </p:nvSpPr>
          <p:spPr bwMode="auto">
            <a:xfrm>
              <a:off x="4065" y="1313"/>
              <a:ext cx="288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3" name="Line 15"/>
            <p:cNvSpPr>
              <a:spLocks noChangeShapeType="1"/>
            </p:cNvSpPr>
            <p:nvPr/>
          </p:nvSpPr>
          <p:spPr bwMode="auto">
            <a:xfrm>
              <a:off x="4257" y="1313"/>
              <a:ext cx="0" cy="62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24" name="Rectangle 16"/>
            <p:cNvSpPr>
              <a:spLocks noChangeArrowheads="1"/>
            </p:cNvSpPr>
            <p:nvPr/>
          </p:nvSpPr>
          <p:spPr bwMode="auto">
            <a:xfrm>
              <a:off x="4113" y="641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i="1">
                  <a:solidFill>
                    <a:srgbClr val="FFFF00"/>
                  </a:solidFill>
                </a:rPr>
                <a:t>m</a:t>
              </a:r>
            </a:p>
          </p:txBody>
        </p:sp>
        <p:grpSp>
          <p:nvGrpSpPr>
            <p:cNvPr id="12325" name="Group 17"/>
            <p:cNvGrpSpPr>
              <a:grpSpLocks/>
            </p:cNvGrpSpPr>
            <p:nvPr/>
          </p:nvGrpSpPr>
          <p:grpSpPr bwMode="auto">
            <a:xfrm>
              <a:off x="4014" y="210"/>
              <a:ext cx="59" cy="1109"/>
              <a:chOff x="2413" y="1666"/>
              <a:chExt cx="59" cy="1109"/>
            </a:xfrm>
          </p:grpSpPr>
          <p:sp>
            <p:nvSpPr>
              <p:cNvPr id="12326" name="Oval 18"/>
              <p:cNvSpPr>
                <a:spLocks noChangeArrowheads="1"/>
              </p:cNvSpPr>
              <p:nvPr/>
            </p:nvSpPr>
            <p:spPr bwMode="auto">
              <a:xfrm>
                <a:off x="2413" y="1876"/>
                <a:ext cx="59" cy="56"/>
              </a:xfrm>
              <a:prstGeom prst="ellipse">
                <a:avLst/>
              </a:prstGeom>
              <a:noFill/>
              <a:ln w="28575" algn="ctr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12327" name="Oval 19"/>
              <p:cNvSpPr>
                <a:spLocks noChangeArrowheads="1"/>
              </p:cNvSpPr>
              <p:nvPr/>
            </p:nvSpPr>
            <p:spPr bwMode="auto">
              <a:xfrm>
                <a:off x="2413" y="1946"/>
                <a:ext cx="59" cy="56"/>
              </a:xfrm>
              <a:prstGeom prst="ellipse">
                <a:avLst/>
              </a:prstGeom>
              <a:noFill/>
              <a:ln w="28575" algn="ctr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12328" name="Oval 20"/>
              <p:cNvSpPr>
                <a:spLocks noChangeArrowheads="1"/>
              </p:cNvSpPr>
              <p:nvPr/>
            </p:nvSpPr>
            <p:spPr bwMode="auto">
              <a:xfrm>
                <a:off x="2413" y="2017"/>
                <a:ext cx="59" cy="56"/>
              </a:xfrm>
              <a:prstGeom prst="ellipse">
                <a:avLst/>
              </a:prstGeom>
              <a:noFill/>
              <a:ln w="28575" algn="ctr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12329" name="Oval 21"/>
              <p:cNvSpPr>
                <a:spLocks noChangeArrowheads="1"/>
              </p:cNvSpPr>
              <p:nvPr/>
            </p:nvSpPr>
            <p:spPr bwMode="auto">
              <a:xfrm>
                <a:off x="2413" y="2087"/>
                <a:ext cx="59" cy="56"/>
              </a:xfrm>
              <a:prstGeom prst="ellipse">
                <a:avLst/>
              </a:prstGeom>
              <a:noFill/>
              <a:ln w="28575" algn="ctr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12330" name="Oval 22"/>
              <p:cNvSpPr>
                <a:spLocks noChangeArrowheads="1"/>
              </p:cNvSpPr>
              <p:nvPr/>
            </p:nvSpPr>
            <p:spPr bwMode="auto">
              <a:xfrm>
                <a:off x="2413" y="2297"/>
                <a:ext cx="59" cy="56"/>
              </a:xfrm>
              <a:prstGeom prst="ellipse">
                <a:avLst/>
              </a:prstGeom>
              <a:noFill/>
              <a:ln w="28575" algn="ctr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12331" name="Oval 23"/>
              <p:cNvSpPr>
                <a:spLocks noChangeArrowheads="1"/>
              </p:cNvSpPr>
              <p:nvPr/>
            </p:nvSpPr>
            <p:spPr bwMode="auto">
              <a:xfrm>
                <a:off x="2413" y="2157"/>
                <a:ext cx="59" cy="56"/>
              </a:xfrm>
              <a:prstGeom prst="ellipse">
                <a:avLst/>
              </a:prstGeom>
              <a:noFill/>
              <a:ln w="28575" algn="ctr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12332" name="Oval 24"/>
              <p:cNvSpPr>
                <a:spLocks noChangeArrowheads="1"/>
              </p:cNvSpPr>
              <p:nvPr/>
            </p:nvSpPr>
            <p:spPr bwMode="auto">
              <a:xfrm>
                <a:off x="2413" y="2227"/>
                <a:ext cx="59" cy="56"/>
              </a:xfrm>
              <a:prstGeom prst="ellipse">
                <a:avLst/>
              </a:prstGeom>
              <a:noFill/>
              <a:ln w="28575" algn="ctr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12333" name="Oval 25"/>
              <p:cNvSpPr>
                <a:spLocks noChangeArrowheads="1"/>
              </p:cNvSpPr>
              <p:nvPr/>
            </p:nvSpPr>
            <p:spPr bwMode="auto">
              <a:xfrm>
                <a:off x="2413" y="2368"/>
                <a:ext cx="59" cy="56"/>
              </a:xfrm>
              <a:prstGeom prst="ellipse">
                <a:avLst/>
              </a:prstGeom>
              <a:noFill/>
              <a:ln w="28575" algn="ctr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12334" name="Oval 26"/>
              <p:cNvSpPr>
                <a:spLocks noChangeArrowheads="1"/>
              </p:cNvSpPr>
              <p:nvPr/>
            </p:nvSpPr>
            <p:spPr bwMode="auto">
              <a:xfrm>
                <a:off x="2413" y="1806"/>
                <a:ext cx="59" cy="56"/>
              </a:xfrm>
              <a:prstGeom prst="ellipse">
                <a:avLst/>
              </a:prstGeom>
              <a:noFill/>
              <a:ln w="28575" algn="ctr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12335" name="Oval 27"/>
              <p:cNvSpPr>
                <a:spLocks noChangeArrowheads="1"/>
              </p:cNvSpPr>
              <p:nvPr/>
            </p:nvSpPr>
            <p:spPr bwMode="auto">
              <a:xfrm>
                <a:off x="2413" y="2438"/>
                <a:ext cx="59" cy="56"/>
              </a:xfrm>
              <a:prstGeom prst="ellipse">
                <a:avLst/>
              </a:prstGeom>
              <a:noFill/>
              <a:ln w="28575" algn="ctr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12336" name="Oval 28"/>
              <p:cNvSpPr>
                <a:spLocks noChangeArrowheads="1"/>
              </p:cNvSpPr>
              <p:nvPr/>
            </p:nvSpPr>
            <p:spPr bwMode="auto">
              <a:xfrm>
                <a:off x="2413" y="2508"/>
                <a:ext cx="59" cy="56"/>
              </a:xfrm>
              <a:prstGeom prst="ellipse">
                <a:avLst/>
              </a:prstGeom>
              <a:noFill/>
              <a:ln w="28575" algn="ctr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12337" name="Oval 29"/>
              <p:cNvSpPr>
                <a:spLocks noChangeArrowheads="1"/>
              </p:cNvSpPr>
              <p:nvPr/>
            </p:nvSpPr>
            <p:spPr bwMode="auto">
              <a:xfrm>
                <a:off x="2413" y="2578"/>
                <a:ext cx="59" cy="56"/>
              </a:xfrm>
              <a:prstGeom prst="ellipse">
                <a:avLst/>
              </a:prstGeom>
              <a:noFill/>
              <a:ln w="28575" algn="ctr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12338" name="Oval 30"/>
              <p:cNvSpPr>
                <a:spLocks noChangeArrowheads="1"/>
              </p:cNvSpPr>
              <p:nvPr/>
            </p:nvSpPr>
            <p:spPr bwMode="auto">
              <a:xfrm>
                <a:off x="2413" y="2719"/>
                <a:ext cx="59" cy="56"/>
              </a:xfrm>
              <a:prstGeom prst="ellipse">
                <a:avLst/>
              </a:prstGeom>
              <a:noFill/>
              <a:ln w="28575" algn="ctr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12339" name="Oval 31"/>
              <p:cNvSpPr>
                <a:spLocks noChangeArrowheads="1"/>
              </p:cNvSpPr>
              <p:nvPr/>
            </p:nvSpPr>
            <p:spPr bwMode="auto">
              <a:xfrm>
                <a:off x="2413" y="1736"/>
                <a:ext cx="59" cy="56"/>
              </a:xfrm>
              <a:prstGeom prst="ellipse">
                <a:avLst/>
              </a:prstGeom>
              <a:noFill/>
              <a:ln w="28575" algn="ctr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12340" name="Oval 32"/>
              <p:cNvSpPr>
                <a:spLocks noChangeArrowheads="1"/>
              </p:cNvSpPr>
              <p:nvPr/>
            </p:nvSpPr>
            <p:spPr bwMode="auto">
              <a:xfrm>
                <a:off x="2413" y="1666"/>
                <a:ext cx="59" cy="56"/>
              </a:xfrm>
              <a:prstGeom prst="ellipse">
                <a:avLst/>
              </a:prstGeom>
              <a:noFill/>
              <a:ln w="28575" algn="ctr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12341" name="Oval 33"/>
              <p:cNvSpPr>
                <a:spLocks noChangeArrowheads="1"/>
              </p:cNvSpPr>
              <p:nvPr/>
            </p:nvSpPr>
            <p:spPr bwMode="auto">
              <a:xfrm>
                <a:off x="2413" y="2648"/>
                <a:ext cx="59" cy="56"/>
              </a:xfrm>
              <a:prstGeom prst="ellipse">
                <a:avLst/>
              </a:prstGeom>
              <a:noFill/>
              <a:ln w="28575" algn="ctr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643106" name="Text Box 34"/>
          <p:cNvSpPr txBox="1">
            <a:spLocks noChangeArrowheads="1"/>
          </p:cNvSpPr>
          <p:nvPr/>
        </p:nvSpPr>
        <p:spPr bwMode="auto">
          <a:xfrm>
            <a:off x="684213" y="3994150"/>
            <a:ext cx="6119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以</a:t>
            </a:r>
            <a:r>
              <a:rPr kumimoji="0" lang="en-US" altLang="zh-CN" dirty="0" err="1">
                <a:solidFill>
                  <a:srgbClr val="FF9900"/>
                </a:solidFill>
                <a:ea typeface="仿宋_GB2312" pitchFamily="49" charset="-122"/>
                <a:sym typeface="Symbol" panose="05050102010706020507" pitchFamily="18" charset="2"/>
              </a:rPr>
              <a:t>d</a:t>
            </a:r>
            <a:r>
              <a:rPr kumimoji="0" lang="en-US" altLang="zh-CN" i="1" dirty="0" err="1">
                <a:solidFill>
                  <a:srgbClr val="FF9900"/>
                </a:solidFill>
                <a:ea typeface="仿宋_GB2312" pitchFamily="49" charset="-122"/>
              </a:rPr>
              <a:t>m</a:t>
            </a:r>
            <a:r>
              <a:rPr kumimoji="0" lang="en-US" altLang="zh-CN" i="1" dirty="0">
                <a:solidFill>
                  <a:srgbClr val="FF9900"/>
                </a:solidFill>
                <a:ea typeface="仿宋_GB2312" pitchFamily="49" charset="-122"/>
              </a:rPr>
              <a:t> </a:t>
            </a:r>
            <a:r>
              <a:rPr kumimoji="0" lang="en-US" altLang="zh-CN" dirty="0">
                <a:solidFill>
                  <a:schemeClr val="bg1"/>
                </a:solidFill>
                <a:ea typeface="仿宋_GB2312" pitchFamily="49" charset="-122"/>
              </a:rPr>
              <a:t>(</a:t>
            </a:r>
            <a:r>
              <a:rPr kumimoji="0" lang="en-US" altLang="zh-CN" dirty="0" err="1">
                <a:solidFill>
                  <a:srgbClr val="00FFFF"/>
                </a:solidFill>
                <a:ea typeface="仿宋_GB2312" pitchFamily="49" charset="-122"/>
                <a:sym typeface="Symbol" panose="05050102010706020507" pitchFamily="18" charset="2"/>
              </a:rPr>
              <a:t>d</a:t>
            </a:r>
            <a:r>
              <a:rPr kumimoji="0" lang="en-US" altLang="zh-CN" i="1" dirty="0" err="1">
                <a:solidFill>
                  <a:srgbClr val="00FFFF"/>
                </a:solidFill>
                <a:ea typeface="仿宋_GB2312" pitchFamily="49" charset="-122"/>
              </a:rPr>
              <a:t>t</a:t>
            </a:r>
            <a:r>
              <a:rPr kumimoji="0" lang="en-US" altLang="zh-CN" sz="2000" i="1" dirty="0">
                <a:solidFill>
                  <a:srgbClr val="00FFFF"/>
                </a:solidFill>
                <a:ea typeface="仿宋_GB2312" pitchFamily="49" charset="-122"/>
              </a:rPr>
              <a:t> </a:t>
            </a:r>
            <a:r>
              <a:rPr kumimoji="0" lang="zh-CN" altLang="en-US" sz="2000" dirty="0">
                <a:solidFill>
                  <a:srgbClr val="00FFFF"/>
                </a:solidFill>
                <a:ea typeface="仿宋_GB2312" pitchFamily="49" charset="-122"/>
              </a:rPr>
              <a:t>时间下落到地面的</a:t>
            </a:r>
            <a:r>
              <a:rPr lang="zh-CN" altLang="en-US" sz="2000" dirty="0">
                <a:solidFill>
                  <a:srgbClr val="00FFFF"/>
                </a:solidFill>
                <a:ea typeface="仿宋_GB2312" pitchFamily="49" charset="-122"/>
              </a:rPr>
              <a:t>绳子</a:t>
            </a:r>
            <a:r>
              <a:rPr kumimoji="0" lang="en-US" altLang="zh-CN" dirty="0">
                <a:solidFill>
                  <a:schemeClr val="bg1"/>
                </a:solidFill>
                <a:ea typeface="仿宋_GB2312" pitchFamily="49" charset="-122"/>
              </a:rPr>
              <a:t>)</a:t>
            </a:r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为研究对象</a:t>
            </a:r>
          </a:p>
        </p:txBody>
      </p:sp>
      <p:sp>
        <p:nvSpPr>
          <p:cNvPr id="643108" name="Text Box 36"/>
          <p:cNvSpPr txBox="1">
            <a:spLocks noChangeArrowheads="1"/>
          </p:cNvSpPr>
          <p:nvPr/>
        </p:nvSpPr>
        <p:spPr bwMode="auto">
          <a:xfrm>
            <a:off x="684213" y="4522788"/>
            <a:ext cx="2268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根据动量定理</a:t>
            </a:r>
            <a:endParaRPr kumimoji="0" lang="zh-CN" altLang="en-US" b="0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643109" name="Object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8904306"/>
              </p:ext>
            </p:extLst>
          </p:nvPr>
        </p:nvGraphicFramePr>
        <p:xfrm>
          <a:off x="2704005" y="5042664"/>
          <a:ext cx="4004791" cy="926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4" name="Equation" r:id="rId7" imgW="1841400" imgH="393480" progId="Equation.DSMT4">
                  <p:embed/>
                </p:oleObj>
              </mc:Choice>
              <mc:Fallback>
                <p:oleObj name="Equation" r:id="rId7" imgW="1841400" imgH="393480" progId="Equation.DSMT4">
                  <p:embed/>
                  <p:pic>
                    <p:nvPicPr>
                      <p:cNvPr id="0" name="Object 37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4005" y="5042664"/>
                        <a:ext cx="4004791" cy="9265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3110" name="Text Box 38"/>
          <p:cNvSpPr txBox="1">
            <a:spLocks noChangeArrowheads="1"/>
          </p:cNvSpPr>
          <p:nvPr/>
        </p:nvSpPr>
        <p:spPr bwMode="auto">
          <a:xfrm>
            <a:off x="733290" y="6012236"/>
            <a:ext cx="1957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地面受力</a:t>
            </a:r>
            <a:endParaRPr kumimoji="0" lang="zh-CN" altLang="en-US" b="0" dirty="0">
              <a:solidFill>
                <a:schemeClr val="bg1"/>
              </a:solidFill>
              <a:ea typeface="仿宋_GB2312" pitchFamily="49" charset="-122"/>
            </a:endParaRPr>
          </a:p>
        </p:txBody>
      </p:sp>
      <p:grpSp>
        <p:nvGrpSpPr>
          <p:cNvPr id="4" name="Group 40"/>
          <p:cNvGrpSpPr>
            <a:grpSpLocks/>
          </p:cNvGrpSpPr>
          <p:nvPr/>
        </p:nvGrpSpPr>
        <p:grpSpPr bwMode="auto">
          <a:xfrm>
            <a:off x="7627938" y="404813"/>
            <a:ext cx="742950" cy="1968500"/>
            <a:chOff x="4805" y="255"/>
            <a:chExt cx="468" cy="1240"/>
          </a:xfrm>
        </p:grpSpPr>
        <p:sp>
          <p:nvSpPr>
            <p:cNvPr id="12312" name="Oval 41"/>
            <p:cNvSpPr>
              <a:spLocks noChangeArrowheads="1"/>
            </p:cNvSpPr>
            <p:nvPr/>
          </p:nvSpPr>
          <p:spPr bwMode="auto">
            <a:xfrm>
              <a:off x="5012" y="955"/>
              <a:ext cx="59" cy="56"/>
            </a:xfrm>
            <a:prstGeom prst="ellipse">
              <a:avLst/>
            </a:prstGeom>
            <a:noFill/>
            <a:ln w="28575" algn="ctr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82800" bIns="82800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12313" name="Oval 42"/>
            <p:cNvSpPr>
              <a:spLocks noChangeArrowheads="1"/>
            </p:cNvSpPr>
            <p:nvPr/>
          </p:nvSpPr>
          <p:spPr bwMode="auto">
            <a:xfrm>
              <a:off x="5012" y="885"/>
              <a:ext cx="59" cy="56"/>
            </a:xfrm>
            <a:prstGeom prst="ellipse">
              <a:avLst/>
            </a:prstGeom>
            <a:noFill/>
            <a:ln w="28575" algn="ctr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82800" bIns="82800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12314" name="Oval 43"/>
            <p:cNvSpPr>
              <a:spLocks noChangeArrowheads="1"/>
            </p:cNvSpPr>
            <p:nvPr/>
          </p:nvSpPr>
          <p:spPr bwMode="auto">
            <a:xfrm>
              <a:off x="5012" y="815"/>
              <a:ext cx="59" cy="56"/>
            </a:xfrm>
            <a:prstGeom prst="ellipse">
              <a:avLst/>
            </a:prstGeom>
            <a:noFill/>
            <a:ln w="28575" algn="ctr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tIns="82800" bIns="82800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12315" name="Line 44"/>
            <p:cNvSpPr>
              <a:spLocks noChangeShapeType="1"/>
            </p:cNvSpPr>
            <p:nvPr/>
          </p:nvSpPr>
          <p:spPr bwMode="auto">
            <a:xfrm>
              <a:off x="5039" y="1023"/>
              <a:ext cx="0" cy="23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6" name="Line 45"/>
            <p:cNvSpPr>
              <a:spLocks noChangeShapeType="1"/>
            </p:cNvSpPr>
            <p:nvPr/>
          </p:nvSpPr>
          <p:spPr bwMode="auto">
            <a:xfrm rot="10800000">
              <a:off x="5039" y="518"/>
              <a:ext cx="0" cy="318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7" name="Rectangle 46"/>
            <p:cNvSpPr>
              <a:spLocks noChangeArrowheads="1"/>
            </p:cNvSpPr>
            <p:nvPr/>
          </p:nvSpPr>
          <p:spPr bwMode="auto">
            <a:xfrm>
              <a:off x="4921" y="255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i="1">
                  <a:solidFill>
                    <a:srgbClr val="FFFF00"/>
                  </a:solidFill>
                </a:rPr>
                <a:t>N</a:t>
              </a:r>
            </a:p>
          </p:txBody>
        </p:sp>
        <p:sp>
          <p:nvSpPr>
            <p:cNvPr id="12318" name="Rectangle 47"/>
            <p:cNvSpPr>
              <a:spLocks noChangeArrowheads="1"/>
            </p:cNvSpPr>
            <p:nvPr/>
          </p:nvSpPr>
          <p:spPr bwMode="auto">
            <a:xfrm>
              <a:off x="4805" y="1207"/>
              <a:ext cx="4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i="1">
                  <a:solidFill>
                    <a:srgbClr val="FFFF00"/>
                  </a:solidFill>
                </a:rPr>
                <a:t>g</a:t>
              </a:r>
              <a:r>
                <a:rPr kumimoji="0" lang="en-US" altLang="zh-CN">
                  <a:solidFill>
                    <a:srgbClr val="FFFF00"/>
                  </a:solidFill>
                  <a:ea typeface="仿宋_GB2312" pitchFamily="49" charset="-122"/>
                  <a:sym typeface="Symbol" panose="05050102010706020507" pitchFamily="18" charset="2"/>
                </a:rPr>
                <a:t>d</a:t>
              </a:r>
              <a:r>
                <a:rPr kumimoji="0" lang="en-US" altLang="zh-CN" i="1">
                  <a:solidFill>
                    <a:srgbClr val="FFFF00"/>
                  </a:solidFill>
                </a:rPr>
                <a:t>m</a:t>
              </a:r>
            </a:p>
          </p:txBody>
        </p:sp>
      </p:grpSp>
      <p:sp>
        <p:nvSpPr>
          <p:cNvPr id="643120" name="Line 48"/>
          <p:cNvSpPr>
            <a:spLocks noChangeShapeType="1"/>
          </p:cNvSpPr>
          <p:nvPr/>
        </p:nvSpPr>
        <p:spPr bwMode="auto">
          <a:xfrm>
            <a:off x="8532813" y="981075"/>
            <a:ext cx="0" cy="103187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3124" name="Rectangle 52"/>
          <p:cNvSpPr>
            <a:spLocks noChangeArrowheads="1"/>
          </p:cNvSpPr>
          <p:nvPr/>
        </p:nvSpPr>
        <p:spPr bwMode="auto">
          <a:xfrm>
            <a:off x="8574088" y="1628775"/>
            <a:ext cx="319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00"/>
                </a:solidFill>
              </a:rPr>
              <a:t>y</a:t>
            </a:r>
          </a:p>
        </p:txBody>
      </p:sp>
      <p:sp>
        <p:nvSpPr>
          <p:cNvPr id="2" name="Text Box 38"/>
          <p:cNvSpPr txBox="1">
            <a:spLocks noChangeArrowheads="1"/>
          </p:cNvSpPr>
          <p:nvPr/>
        </p:nvSpPr>
        <p:spPr bwMode="auto">
          <a:xfrm>
            <a:off x="6084888" y="4556125"/>
            <a:ext cx="2484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忽略</a:t>
            </a:r>
            <a:r>
              <a:rPr kumimoji="0" lang="en-US" altLang="zh-CN">
                <a:solidFill>
                  <a:schemeClr val="bg1"/>
                </a:solidFill>
                <a:ea typeface="仿宋_GB2312" pitchFamily="49" charset="-122"/>
              </a:rPr>
              <a:t>dm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所受重力</a:t>
            </a:r>
            <a:endParaRPr kumimoji="0" lang="zh-CN" altLang="en-US" b="0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54323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7874842"/>
              </p:ext>
            </p:extLst>
          </p:nvPr>
        </p:nvGraphicFramePr>
        <p:xfrm>
          <a:off x="6294438" y="3962108"/>
          <a:ext cx="2304256" cy="484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5" name="Equation" r:id="rId9" imgW="1054080" imgH="177480" progId="Equation.DSMT4">
                  <p:embed/>
                </p:oleObj>
              </mc:Choice>
              <mc:Fallback>
                <p:oleObj name="Equation" r:id="rId9" imgW="1054080" imgH="177480" progId="Equation.DSMT4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4438" y="3962108"/>
                        <a:ext cx="2304256" cy="4842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324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82559"/>
              </p:ext>
            </p:extLst>
          </p:nvPr>
        </p:nvGraphicFramePr>
        <p:xfrm>
          <a:off x="2704005" y="4554238"/>
          <a:ext cx="3413611" cy="514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6" name="Equation" r:id="rId11" imgW="1536480" imgH="203040" progId="Equation.DSMT4">
                  <p:embed/>
                </p:oleObj>
              </mc:Choice>
              <mc:Fallback>
                <p:oleObj name="Equation" r:id="rId11" imgW="1536480" imgH="203040" progId="Equation.DSMT4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4005" y="4554238"/>
                        <a:ext cx="3413611" cy="5148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325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299171"/>
              </p:ext>
            </p:extLst>
          </p:nvPr>
        </p:nvGraphicFramePr>
        <p:xfrm>
          <a:off x="684213" y="5229225"/>
          <a:ext cx="1799555" cy="45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7" name="Equation" r:id="rId13" imgW="643181" imgH="128782" progId="Equation.DSMT4">
                  <p:embed/>
                </p:oleObj>
              </mc:Choice>
              <mc:Fallback>
                <p:oleObj name="Equation" r:id="rId13" imgW="643181" imgH="128782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229225"/>
                        <a:ext cx="1799555" cy="45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6" name="Text Box 2"/>
          <p:cNvSpPr txBox="1">
            <a:spLocks noChangeArrowheads="1"/>
          </p:cNvSpPr>
          <p:nvPr/>
        </p:nvSpPr>
        <p:spPr bwMode="auto">
          <a:xfrm>
            <a:off x="239713" y="260350"/>
            <a:ext cx="5711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00"/>
                </a:solidFill>
              </a:rPr>
              <a:t>例</a:t>
            </a:r>
            <a:r>
              <a:rPr kumimoji="0" lang="en-US" altLang="zh-CN">
                <a:solidFill>
                  <a:srgbClr val="FFFF00"/>
                </a:solidFill>
              </a:rPr>
              <a:t>3</a:t>
            </a:r>
            <a:r>
              <a:rPr kumimoji="0" lang="en-US" altLang="zh-CN">
                <a:solidFill>
                  <a:schemeClr val="hlink"/>
                </a:solidFill>
                <a:ea typeface="仿宋_GB2312" pitchFamily="49" charset="-122"/>
              </a:rPr>
              <a:t>  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质量为 </a:t>
            </a:r>
            <a:r>
              <a:rPr kumimoji="0" lang="en-US" altLang="zh-CN" i="1">
                <a:solidFill>
                  <a:srgbClr val="66FFFF"/>
                </a:solidFill>
                <a:ea typeface="仿宋_GB2312" pitchFamily="49" charset="-122"/>
              </a:rPr>
              <a:t>m 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的匀质</a:t>
            </a:r>
            <a:r>
              <a:rPr lang="zh-CN" altLang="en-US">
                <a:solidFill>
                  <a:srgbClr val="FF9900"/>
                </a:solidFill>
                <a:ea typeface="仿宋_GB2312" pitchFamily="49" charset="-122"/>
              </a:rPr>
              <a:t>柔软绳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，全长为</a:t>
            </a:r>
            <a:r>
              <a:rPr kumimoji="0" lang="zh-CN" altLang="en-US">
                <a:solidFill>
                  <a:schemeClr val="hlink"/>
                </a:solidFill>
                <a:ea typeface="仿宋_GB2312" pitchFamily="49" charset="-122"/>
              </a:rPr>
              <a:t> </a:t>
            </a:r>
            <a:r>
              <a:rPr kumimoji="0" lang="en-US" altLang="zh-CN" i="1">
                <a:solidFill>
                  <a:srgbClr val="66FFFF"/>
                </a:solidFill>
                <a:ea typeface="仿宋_GB2312" pitchFamily="49" charset="-122"/>
              </a:rPr>
              <a:t>L</a:t>
            </a:r>
            <a:r>
              <a:rPr kumimoji="0" lang="zh-CN" altLang="en-US" i="1">
                <a:solidFill>
                  <a:schemeClr val="bg1"/>
                </a:solidFill>
                <a:ea typeface="仿宋_GB2312" pitchFamily="49" charset="-122"/>
              </a:rPr>
              <a:t>，</a:t>
            </a:r>
          </a:p>
        </p:txBody>
      </p:sp>
      <p:sp>
        <p:nvSpPr>
          <p:cNvPr id="12307" name="Text Box 3"/>
          <p:cNvSpPr txBox="1">
            <a:spLocks noChangeArrowheads="1"/>
          </p:cNvSpPr>
          <p:nvPr/>
        </p:nvSpPr>
        <p:spPr bwMode="auto">
          <a:xfrm>
            <a:off x="711200" y="769938"/>
            <a:ext cx="4773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开始时，下端与地面的距离为</a:t>
            </a:r>
            <a:r>
              <a:rPr kumimoji="0" lang="zh-CN" altLang="en-US">
                <a:solidFill>
                  <a:srgbClr val="66FFFF"/>
                </a:solidFill>
                <a:ea typeface="仿宋_GB2312" pitchFamily="49" charset="-122"/>
              </a:rPr>
              <a:t> </a:t>
            </a:r>
            <a:r>
              <a:rPr kumimoji="0" lang="en-US" altLang="zh-CN" i="1">
                <a:solidFill>
                  <a:srgbClr val="66FFFF"/>
                </a:solidFill>
                <a:ea typeface="仿宋_GB2312" pitchFamily="49" charset="-122"/>
              </a:rPr>
              <a:t>h</a:t>
            </a:r>
            <a:r>
              <a:rPr kumimoji="0" lang="en-US" altLang="zh-CN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。</a:t>
            </a:r>
            <a:endParaRPr lang="zh-CN" altLang="en-US">
              <a:solidFill>
                <a:srgbClr val="FF9900"/>
              </a:solidFill>
              <a:ea typeface="仿宋_GB2312" pitchFamily="49" charset="-122"/>
            </a:endParaRPr>
          </a:p>
        </p:txBody>
      </p:sp>
      <p:sp>
        <p:nvSpPr>
          <p:cNvPr id="12308" name="Text Box 4"/>
          <p:cNvSpPr txBox="1">
            <a:spLocks noChangeArrowheads="1"/>
          </p:cNvSpPr>
          <p:nvPr/>
        </p:nvSpPr>
        <p:spPr bwMode="auto">
          <a:xfrm>
            <a:off x="684213" y="1773238"/>
            <a:ext cx="3841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时，地面所受</a:t>
            </a:r>
            <a:r>
              <a:rPr lang="zh-CN" altLang="en-US">
                <a:solidFill>
                  <a:srgbClr val="FF9900"/>
                </a:solidFill>
                <a:ea typeface="仿宋_GB2312" pitchFamily="49" charset="-122"/>
              </a:rPr>
              <a:t>绳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的作用力？</a:t>
            </a:r>
          </a:p>
        </p:txBody>
      </p:sp>
      <p:sp>
        <p:nvSpPr>
          <p:cNvPr id="12309" name="Text Box 9"/>
          <p:cNvSpPr txBox="1">
            <a:spLocks noChangeArrowheads="1"/>
          </p:cNvSpPr>
          <p:nvPr/>
        </p:nvSpPr>
        <p:spPr bwMode="auto">
          <a:xfrm>
            <a:off x="250825" y="1296988"/>
            <a:ext cx="69659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0" lang="zh-CN" altLang="en-US">
                <a:solidFill>
                  <a:srgbClr val="FFFF00"/>
                </a:solidFill>
              </a:rPr>
              <a:t>求</a:t>
            </a:r>
            <a:r>
              <a:rPr kumimoji="0" lang="zh-CN" altLang="en-US">
                <a:solidFill>
                  <a:srgbClr val="FFFF00"/>
                </a:solidFill>
                <a:ea typeface="仿宋_GB2312" pitchFamily="49" charset="-122"/>
              </a:rPr>
              <a:t>  </a:t>
            </a:r>
            <a:r>
              <a:rPr lang="zh-CN" altLang="en-US">
                <a:solidFill>
                  <a:srgbClr val="FF9900"/>
                </a:solidFill>
                <a:ea typeface="仿宋_GB2312" pitchFamily="49" charset="-122"/>
              </a:rPr>
              <a:t>绳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自由下落，地面上的长度为 </a:t>
            </a:r>
            <a:r>
              <a:rPr kumimoji="0" lang="en-US" altLang="zh-CN" i="1">
                <a:solidFill>
                  <a:srgbClr val="66FFFF"/>
                </a:solidFill>
                <a:ea typeface="仿宋_GB2312" pitchFamily="49" charset="-122"/>
              </a:rPr>
              <a:t>l </a:t>
            </a:r>
            <a:r>
              <a:rPr kumimoji="0" lang="en-US" altLang="zh-CN">
                <a:solidFill>
                  <a:srgbClr val="66FFFF"/>
                </a:solidFill>
                <a:ea typeface="仿宋_GB2312" pitchFamily="49" charset="-122"/>
              </a:rPr>
              <a:t>(</a:t>
            </a:r>
            <a:r>
              <a:rPr kumimoji="0" lang="en-US" altLang="zh-CN" i="1">
                <a:solidFill>
                  <a:srgbClr val="66FFFF"/>
                </a:solidFill>
                <a:ea typeface="仿宋_GB2312" pitchFamily="49" charset="-122"/>
              </a:rPr>
              <a:t> l&lt;L</a:t>
            </a:r>
            <a:r>
              <a:rPr kumimoji="0" lang="en-US" altLang="zh-CN">
                <a:solidFill>
                  <a:srgbClr val="66FFFF"/>
                </a:solidFill>
                <a:ea typeface="仿宋_GB2312" pitchFamily="49" charset="-122"/>
              </a:rPr>
              <a:t> )</a:t>
            </a:r>
            <a:endParaRPr kumimoji="0" lang="en-US" altLang="zh-CN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12310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622505"/>
              </p:ext>
            </p:extLst>
          </p:nvPr>
        </p:nvGraphicFramePr>
        <p:xfrm>
          <a:off x="2141538" y="5809829"/>
          <a:ext cx="5707062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38" name="Equation" r:id="rId15" imgW="2908080" imgH="393480" progId="Equation.DSMT4">
                  <p:embed/>
                </p:oleObj>
              </mc:Choice>
              <mc:Fallback>
                <p:oleObj name="Equation" r:id="rId15" imgW="2908080" imgH="393480" progId="Equation.DSMT4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1538" y="5809829"/>
                        <a:ext cx="5707062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4824256" y="3465504"/>
            <a:ext cx="42960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落地前</a:t>
            </a:r>
            <a:r>
              <a:rPr kumimoji="0"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绳上各质点机械能守恒</a:t>
            </a:r>
            <a:endParaRPr kumimoji="0" lang="zh-CN" altLang="en-US" dirty="0">
              <a:solidFill>
                <a:schemeClr val="bg1"/>
              </a:solidFill>
              <a:ea typeface="仿宋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4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4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4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4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43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4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4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4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4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4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1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7" name="Text Box 5"/>
          <p:cNvSpPr txBox="1">
            <a:spLocks noChangeArrowheads="1"/>
          </p:cNvSpPr>
          <p:nvPr/>
        </p:nvSpPr>
        <p:spPr bwMode="auto">
          <a:xfrm>
            <a:off x="181769" y="180623"/>
            <a:ext cx="89646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>
                <a:solidFill>
                  <a:srgbClr val="00FFFF"/>
                </a:solidFill>
              </a:rPr>
              <a:t>（方法二）</a:t>
            </a:r>
            <a:r>
              <a:rPr kumimoji="0" lang="zh-CN" altLang="en-US" dirty="0">
                <a:solidFill>
                  <a:srgbClr val="FFFF00"/>
                </a:solidFill>
              </a:rPr>
              <a:t>上</a:t>
            </a:r>
            <a:r>
              <a:rPr kumimoji="0" lang="zh-CN" altLang="en-US" dirty="0" smtClean="0">
                <a:solidFill>
                  <a:srgbClr val="FFFF00"/>
                </a:solidFill>
              </a:rPr>
              <a:t>题应用</a:t>
            </a:r>
            <a:r>
              <a:rPr kumimoji="0" lang="zh-CN" altLang="en-US" dirty="0">
                <a:solidFill>
                  <a:srgbClr val="FFFF00"/>
                </a:solidFill>
              </a:rPr>
              <a:t>牛顿运动定律的求解方法参考如下题目，第二章</a:t>
            </a:r>
            <a:r>
              <a:rPr kumimoji="0" lang="zh-CN" altLang="en-US" dirty="0">
                <a:solidFill>
                  <a:srgbClr val="00FFFF"/>
                </a:solidFill>
              </a:rPr>
              <a:t>牛顿运动定律</a:t>
            </a:r>
            <a:r>
              <a:rPr kumimoji="0" lang="zh-CN" altLang="en-US" dirty="0" smtClean="0">
                <a:solidFill>
                  <a:srgbClr val="FFFF00"/>
                </a:solidFill>
              </a:rPr>
              <a:t>例题</a:t>
            </a:r>
            <a:r>
              <a:rPr kumimoji="0" lang="en-US" altLang="zh-CN" dirty="0" smtClean="0">
                <a:solidFill>
                  <a:srgbClr val="FFFF00"/>
                </a:solidFill>
              </a:rPr>
              <a:t>6,</a:t>
            </a:r>
            <a:r>
              <a:rPr kumimoji="0" lang="zh-CN" altLang="en-US" dirty="0">
                <a:solidFill>
                  <a:srgbClr val="FFFF00"/>
                </a:solidFill>
              </a:rPr>
              <a:t>留作思考题</a:t>
            </a:r>
            <a:endParaRPr kumimoji="0" lang="zh-CN" altLang="en-US" b="0" dirty="0">
              <a:solidFill>
                <a:srgbClr val="66FFFF"/>
              </a:solidFill>
            </a:endParaRPr>
          </a:p>
        </p:txBody>
      </p:sp>
      <p:sp>
        <p:nvSpPr>
          <p:cNvPr id="36" name="Line 2"/>
          <p:cNvSpPr>
            <a:spLocks noChangeShapeType="1"/>
          </p:cNvSpPr>
          <p:nvPr/>
        </p:nvSpPr>
        <p:spPr bwMode="auto">
          <a:xfrm>
            <a:off x="7435069" y="4314952"/>
            <a:ext cx="1909762" cy="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7693024" y="4316566"/>
            <a:ext cx="74613" cy="2149475"/>
          </a:xfrm>
          <a:prstGeom prst="rect">
            <a:avLst/>
          </a:prstGeom>
          <a:noFill/>
          <a:ln w="9525">
            <a:solidFill>
              <a:srgbClr val="FFFF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238140" y="1031523"/>
            <a:ext cx="811213" cy="47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sz="2400" b="1" dirty="0" smtClean="0">
                <a:solidFill>
                  <a:srgbClr val="00FFFF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宋体" panose="02010600030101010101" pitchFamily="2" charset="-122"/>
              </a:rPr>
              <a:t>6</a:t>
            </a:r>
            <a:endParaRPr kumimoji="1" lang="en-US" altLang="zh-CN" sz="2400" b="1" dirty="0">
              <a:solidFill>
                <a:srgbClr val="00FFFF"/>
              </a:solidFill>
              <a:latin typeface="宋体" panose="02010600030101010101" pitchFamily="2" charset="-122"/>
            </a:endParaRPr>
          </a:p>
        </p:txBody>
      </p:sp>
      <p:sp>
        <p:nvSpPr>
          <p:cNvPr id="39" name="Text Box 5"/>
          <p:cNvSpPr txBox="1">
            <a:spLocks noChangeArrowheads="1"/>
          </p:cNvSpPr>
          <p:nvPr/>
        </p:nvSpPr>
        <p:spPr bwMode="auto">
          <a:xfrm>
            <a:off x="695339" y="2079278"/>
            <a:ext cx="7743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仿宋" pitchFamily="2" charset="-122"/>
              </a:rPr>
              <a:t>以绳最高点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仿宋" pitchFamily="2" charset="-122"/>
              </a:rPr>
              <a:t>为原点，在竖直向下方向建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仿宋" pitchFamily="2" charset="-122"/>
              </a:rPr>
              <a:t>坐标（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仿宋" pitchFamily="2" charset="-122"/>
              </a:rPr>
              <a:t>如图）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仿宋" pitchFamily="2" charset="-122"/>
              </a:rPr>
              <a:t>.</a:t>
            </a:r>
            <a:endParaRPr kumimoji="1" lang="en-US" altLang="zh-CN" sz="2400" dirty="0">
              <a:latin typeface="Times New Roman" panose="02020603050405020304" pitchFamily="18" charset="0"/>
              <a:ea typeface="华文仿宋" pitchFamily="2" charset="-122"/>
            </a:endParaRPr>
          </a:p>
        </p:txBody>
      </p:sp>
      <p:sp>
        <p:nvSpPr>
          <p:cNvPr id="40" name="Text Box 6"/>
          <p:cNvSpPr txBox="1">
            <a:spLocks noChangeArrowheads="1"/>
          </p:cNvSpPr>
          <p:nvPr/>
        </p:nvSpPr>
        <p:spPr bwMode="auto">
          <a:xfrm>
            <a:off x="3621103" y="2580928"/>
            <a:ext cx="53007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仿宋" pitchFamily="2" charset="-122"/>
              </a:rPr>
              <a:t>设压力为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华文仿宋" pitchFamily="2" charset="-122"/>
              </a:rPr>
              <a:t> </a:t>
            </a:r>
            <a:r>
              <a:rPr kumimoji="1" lang="en-US" altLang="zh-CN" sz="2400" b="1" i="1" dirty="0" smtClean="0">
                <a:solidFill>
                  <a:srgbClr val="66FFFF"/>
                </a:solidFill>
                <a:latin typeface="Times New Roman" panose="02020603050405020304" pitchFamily="18" charset="0"/>
                <a:ea typeface="华文仿宋" pitchFamily="2" charset="-122"/>
              </a:rPr>
              <a:t>N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华文仿宋" pitchFamily="2" charset="-122"/>
              </a:rPr>
              <a:t>（地面给绳的支持力也为</a:t>
            </a:r>
            <a:r>
              <a:rPr kumimoji="1" lang="en-US" altLang="zh-CN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华文仿宋" pitchFamily="2" charset="-122"/>
              </a:rPr>
              <a:t>N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华文仿宋" pitchFamily="2" charset="-122"/>
              </a:rPr>
              <a:t>）</a:t>
            </a:r>
            <a:endParaRPr kumimoji="1" lang="en-US" altLang="zh-CN" sz="2400" b="1" dirty="0">
              <a:solidFill>
                <a:srgbClr val="66FFFF"/>
              </a:solidFill>
              <a:latin typeface="Times New Roman" panose="02020603050405020304" pitchFamily="18" charset="0"/>
              <a:ea typeface="华文仿宋" pitchFamily="2" charset="-122"/>
            </a:endParaRPr>
          </a:p>
        </p:txBody>
      </p:sp>
      <p:graphicFrame>
        <p:nvGraphicFramePr>
          <p:cNvPr id="4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902041"/>
              </p:ext>
            </p:extLst>
          </p:nvPr>
        </p:nvGraphicFramePr>
        <p:xfrm>
          <a:off x="1375044" y="3875930"/>
          <a:ext cx="2596951" cy="905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8" name="Equation" r:id="rId3" imgW="1168200" imgH="393480" progId="Equation.DSMT4">
                  <p:embed/>
                </p:oleObj>
              </mc:Choice>
              <mc:Fallback>
                <p:oleObj name="Equation" r:id="rId3" imgW="1168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5044" y="3875930"/>
                        <a:ext cx="2596951" cy="9059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031543"/>
              </p:ext>
            </p:extLst>
          </p:nvPr>
        </p:nvGraphicFramePr>
        <p:xfrm>
          <a:off x="3244056" y="2961506"/>
          <a:ext cx="1766887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9" name="Equation" r:id="rId5" imgW="774360" imgH="393480" progId="Equation.DSMT4">
                  <p:embed/>
                </p:oleObj>
              </mc:Choice>
              <mc:Fallback>
                <p:oleObj name="Equation" r:id="rId5" imgW="7743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056" y="2961506"/>
                        <a:ext cx="1766887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516950"/>
              </p:ext>
            </p:extLst>
          </p:nvPr>
        </p:nvGraphicFramePr>
        <p:xfrm>
          <a:off x="5360923" y="3342790"/>
          <a:ext cx="121602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0" name="Equation" r:id="rId7" imgW="1171770" imgH="266797" progId="Equation.3">
                  <p:embed/>
                </p:oleObj>
              </mc:Choice>
              <mc:Fallback>
                <p:oleObj name="Equation" r:id="rId7" imgW="1171770" imgH="26679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0923" y="3342790"/>
                        <a:ext cx="121602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Box 10"/>
          <p:cNvSpPr txBox="1">
            <a:spLocks noChangeArrowheads="1"/>
          </p:cNvSpPr>
          <p:nvPr/>
        </p:nvSpPr>
        <p:spPr bwMode="auto">
          <a:xfrm>
            <a:off x="238140" y="2099916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00FFFF"/>
                </a:solidFill>
                <a:latin typeface="宋体" panose="02010600030101010101" pitchFamily="2" charset="-122"/>
              </a:rPr>
              <a:t>解</a:t>
            </a:r>
          </a:p>
        </p:txBody>
      </p:sp>
      <p:sp>
        <p:nvSpPr>
          <p:cNvPr id="45" name="Text Box 11"/>
          <p:cNvSpPr txBox="1">
            <a:spLocks noChangeArrowheads="1"/>
          </p:cNvSpPr>
          <p:nvPr/>
        </p:nvSpPr>
        <p:spPr bwMode="auto">
          <a:xfrm>
            <a:off x="8522492" y="390312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i="1" dirty="0">
                <a:solidFill>
                  <a:srgbClr val="00FF00"/>
                </a:solidFill>
                <a:latin typeface="Times New Roman" panose="02020603050405020304" pitchFamily="18" charset="0"/>
              </a:rPr>
              <a:t>O</a:t>
            </a:r>
            <a:endParaRPr kumimoji="1" lang="en-US" altLang="zh-CN" sz="2400" i="1" dirty="0">
              <a:latin typeface="Times New Roman" panose="02020603050405020304" pitchFamily="18" charset="0"/>
            </a:endParaRPr>
          </a:p>
        </p:txBody>
      </p:sp>
      <p:sp>
        <p:nvSpPr>
          <p:cNvPr id="46" name="Text Box 12"/>
          <p:cNvSpPr txBox="1">
            <a:spLocks noChangeArrowheads="1"/>
          </p:cNvSpPr>
          <p:nvPr/>
        </p:nvSpPr>
        <p:spPr bwMode="auto">
          <a:xfrm>
            <a:off x="8602755" y="6022919"/>
            <a:ext cx="319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 dirty="0">
                <a:solidFill>
                  <a:srgbClr val="00FF00"/>
                </a:solidFill>
                <a:latin typeface="Times New Roman" panose="02020603050405020304" pitchFamily="18" charset="0"/>
              </a:rPr>
              <a:t>y</a:t>
            </a:r>
            <a:endParaRPr kumimoji="1" lang="en-US" altLang="zh-CN" sz="2400" i="1" dirty="0">
              <a:latin typeface="Times New Roman" panose="02020603050405020304" pitchFamily="18" charset="0"/>
            </a:endParaRPr>
          </a:p>
        </p:txBody>
      </p:sp>
      <p:sp>
        <p:nvSpPr>
          <p:cNvPr id="47" name="Rectangle 13"/>
          <p:cNvSpPr>
            <a:spLocks noChangeArrowheads="1"/>
          </p:cNvSpPr>
          <p:nvPr/>
        </p:nvSpPr>
        <p:spPr bwMode="auto">
          <a:xfrm>
            <a:off x="7686674" y="5298931"/>
            <a:ext cx="76200" cy="1181398"/>
          </a:xfrm>
          <a:prstGeom prst="rect">
            <a:avLst/>
          </a:prstGeom>
          <a:solidFill>
            <a:srgbClr val="FFFF99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8" name="Freeform 14"/>
          <p:cNvSpPr>
            <a:spLocks/>
          </p:cNvSpPr>
          <p:nvPr/>
        </p:nvSpPr>
        <p:spPr bwMode="auto">
          <a:xfrm>
            <a:off x="6924674" y="6318404"/>
            <a:ext cx="1409700" cy="176212"/>
          </a:xfrm>
          <a:custGeom>
            <a:avLst/>
            <a:gdLst>
              <a:gd name="T0" fmla="*/ 2147483646 w 848"/>
              <a:gd name="T1" fmla="*/ 2147483646 h 104"/>
              <a:gd name="T2" fmla="*/ 2147483646 w 848"/>
              <a:gd name="T3" fmla="*/ 0 h 104"/>
              <a:gd name="T4" fmla="*/ 2147483646 w 848"/>
              <a:gd name="T5" fmla="*/ 2147483646 h 104"/>
              <a:gd name="T6" fmla="*/ 2147483646 w 848"/>
              <a:gd name="T7" fmla="*/ 2147483646 h 104"/>
              <a:gd name="T8" fmla="*/ 2147483646 w 848"/>
              <a:gd name="T9" fmla="*/ 2147483646 h 104"/>
              <a:gd name="T10" fmla="*/ 2147483646 w 848"/>
              <a:gd name="T11" fmla="*/ 2147483646 h 104"/>
              <a:gd name="T12" fmla="*/ 2147483646 w 848"/>
              <a:gd name="T13" fmla="*/ 2147483646 h 10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48"/>
              <a:gd name="T22" fmla="*/ 0 h 104"/>
              <a:gd name="T23" fmla="*/ 848 w 848"/>
              <a:gd name="T24" fmla="*/ 104 h 10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48" h="104">
                <a:moveTo>
                  <a:pt x="168" y="48"/>
                </a:moveTo>
                <a:cubicBezTo>
                  <a:pt x="256" y="32"/>
                  <a:pt x="512" y="0"/>
                  <a:pt x="600" y="0"/>
                </a:cubicBezTo>
                <a:cubicBezTo>
                  <a:pt x="688" y="0"/>
                  <a:pt x="656" y="32"/>
                  <a:pt x="696" y="48"/>
                </a:cubicBezTo>
                <a:cubicBezTo>
                  <a:pt x="736" y="64"/>
                  <a:pt x="848" y="88"/>
                  <a:pt x="840" y="96"/>
                </a:cubicBezTo>
                <a:cubicBezTo>
                  <a:pt x="832" y="104"/>
                  <a:pt x="776" y="96"/>
                  <a:pt x="648" y="96"/>
                </a:cubicBezTo>
                <a:cubicBezTo>
                  <a:pt x="520" y="96"/>
                  <a:pt x="144" y="104"/>
                  <a:pt x="72" y="96"/>
                </a:cubicBezTo>
                <a:cubicBezTo>
                  <a:pt x="0" y="88"/>
                  <a:pt x="80" y="64"/>
                  <a:pt x="168" y="48"/>
                </a:cubicBezTo>
                <a:close/>
              </a:path>
            </a:pathLst>
          </a:custGeom>
          <a:solidFill>
            <a:srgbClr val="FFFF99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Line 15"/>
          <p:cNvSpPr>
            <a:spLocks noChangeShapeType="1"/>
          </p:cNvSpPr>
          <p:nvPr/>
        </p:nvSpPr>
        <p:spPr bwMode="auto">
          <a:xfrm>
            <a:off x="8272462" y="4316566"/>
            <a:ext cx="0" cy="21336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Text Box 16"/>
          <p:cNvSpPr txBox="1">
            <a:spLocks noChangeArrowheads="1"/>
          </p:cNvSpPr>
          <p:nvPr/>
        </p:nvSpPr>
        <p:spPr bwMode="auto">
          <a:xfrm>
            <a:off x="8383587" y="5151591"/>
            <a:ext cx="268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i="1" dirty="0">
                <a:solidFill>
                  <a:srgbClr val="00FFFF"/>
                </a:solidFill>
                <a:latin typeface="Times New Roman" panose="02020603050405020304" pitchFamily="18" charset="0"/>
              </a:rPr>
              <a:t>l</a:t>
            </a:r>
            <a:endParaRPr kumimoji="1" lang="en-US" altLang="zh-CN" sz="2400" dirty="0">
              <a:solidFill>
                <a:srgbClr val="00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" name="Line 17"/>
          <p:cNvSpPr>
            <a:spLocks noChangeShapeType="1"/>
          </p:cNvSpPr>
          <p:nvPr/>
        </p:nvSpPr>
        <p:spPr bwMode="auto">
          <a:xfrm>
            <a:off x="7129462" y="5271348"/>
            <a:ext cx="557212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Text Box 18"/>
          <p:cNvSpPr txBox="1">
            <a:spLocks noChangeArrowheads="1"/>
          </p:cNvSpPr>
          <p:nvPr/>
        </p:nvSpPr>
        <p:spPr bwMode="auto">
          <a:xfrm>
            <a:off x="7043737" y="5534228"/>
            <a:ext cx="319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 dirty="0">
                <a:solidFill>
                  <a:srgbClr val="00FFFF"/>
                </a:solidFill>
                <a:latin typeface="Times New Roman" panose="02020603050405020304" pitchFamily="18" charset="0"/>
              </a:rPr>
              <a:t>y</a:t>
            </a:r>
            <a:endParaRPr kumimoji="1" lang="en-US" altLang="zh-CN" sz="2400" dirty="0">
              <a:solidFill>
                <a:srgbClr val="00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" name="Line 19"/>
          <p:cNvSpPr>
            <a:spLocks noChangeShapeType="1"/>
          </p:cNvSpPr>
          <p:nvPr/>
        </p:nvSpPr>
        <p:spPr bwMode="auto">
          <a:xfrm flipV="1">
            <a:off x="7204074" y="5271348"/>
            <a:ext cx="0" cy="379041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Line 20"/>
          <p:cNvSpPr>
            <a:spLocks noChangeShapeType="1"/>
          </p:cNvSpPr>
          <p:nvPr/>
        </p:nvSpPr>
        <p:spPr bwMode="auto">
          <a:xfrm>
            <a:off x="7204074" y="6022919"/>
            <a:ext cx="0" cy="45741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Line 21"/>
          <p:cNvSpPr>
            <a:spLocks noChangeShapeType="1"/>
          </p:cNvSpPr>
          <p:nvPr/>
        </p:nvSpPr>
        <p:spPr bwMode="auto">
          <a:xfrm flipH="1">
            <a:off x="8770505" y="4310157"/>
            <a:ext cx="3175" cy="1768773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Line 22"/>
          <p:cNvSpPr>
            <a:spLocks noChangeShapeType="1"/>
          </p:cNvSpPr>
          <p:nvPr/>
        </p:nvSpPr>
        <p:spPr bwMode="auto">
          <a:xfrm>
            <a:off x="7591424" y="4316566"/>
            <a:ext cx="9144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7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419413"/>
              </p:ext>
            </p:extLst>
          </p:nvPr>
        </p:nvGraphicFramePr>
        <p:xfrm>
          <a:off x="1403648" y="4737334"/>
          <a:ext cx="3966520" cy="893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1" name="Equation" r:id="rId9" imgW="1955520" imgH="393480" progId="Equation.DSMT4">
                  <p:embed/>
                </p:oleObj>
              </mc:Choice>
              <mc:Fallback>
                <p:oleObj name="Equation" r:id="rId9" imgW="1955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4737334"/>
                        <a:ext cx="3966520" cy="8934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641766"/>
              </p:ext>
            </p:extLst>
          </p:nvPr>
        </p:nvGraphicFramePr>
        <p:xfrm>
          <a:off x="4808538" y="5990480"/>
          <a:ext cx="21399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2" name="Equation" r:id="rId11" imgW="2095337" imgH="343094" progId="Equation.3">
                  <p:embed/>
                </p:oleObj>
              </mc:Choice>
              <mc:Fallback>
                <p:oleObj name="Equation" r:id="rId11" imgW="2095337" imgH="34309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8538" y="5990480"/>
                        <a:ext cx="213995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6047474"/>
              </p:ext>
            </p:extLst>
          </p:nvPr>
        </p:nvGraphicFramePr>
        <p:xfrm>
          <a:off x="1645283" y="6127501"/>
          <a:ext cx="2684691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3" name="Equation" r:id="rId13" imgW="1206360" imgH="228600" progId="Equation.DSMT4">
                  <p:embed/>
                </p:oleObj>
              </mc:Choice>
              <mc:Fallback>
                <p:oleObj name="Equation" r:id="rId13" imgW="1206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283" y="6127501"/>
                        <a:ext cx="2684691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 Box 27"/>
          <p:cNvSpPr txBox="1">
            <a:spLocks noChangeArrowheads="1"/>
          </p:cNvSpPr>
          <p:nvPr/>
        </p:nvSpPr>
        <p:spPr bwMode="auto">
          <a:xfrm>
            <a:off x="739790" y="2557116"/>
            <a:ext cx="3179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仿宋" pitchFamily="2" charset="-122"/>
              </a:rPr>
              <a:t>取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华文仿宋" pitchFamily="2" charset="-122"/>
              </a:rPr>
              <a:t>整条绳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华文仿宋" pitchFamily="2" charset="-122"/>
              </a:rPr>
              <a:t>为研究对象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仿宋" pitchFamily="2" charset="-122"/>
              </a:rPr>
              <a:t>,</a:t>
            </a:r>
            <a:endParaRPr kumimoji="1" lang="en-US" altLang="zh-CN" sz="2400" dirty="0">
              <a:latin typeface="Times New Roman" panose="02020603050405020304" pitchFamily="18" charset="0"/>
              <a:ea typeface="华文仿宋" pitchFamily="2" charset="-122"/>
            </a:endParaRPr>
          </a:p>
        </p:txBody>
      </p:sp>
      <p:sp>
        <p:nvSpPr>
          <p:cNvPr id="61" name="Text Box 28"/>
          <p:cNvSpPr txBox="1">
            <a:spLocks noChangeArrowheads="1"/>
          </p:cNvSpPr>
          <p:nvPr/>
        </p:nvSpPr>
        <p:spPr bwMode="auto">
          <a:xfrm>
            <a:off x="771540" y="1006128"/>
            <a:ext cx="6968574" cy="506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仿宋" pitchFamily="2" charset="-122"/>
              </a:rPr>
              <a:t>一</a:t>
            </a:r>
            <a:r>
              <a:rPr kumimoji="1" lang="zh-CN" altLang="en-US" sz="2400" b="1" dirty="0">
                <a:solidFill>
                  <a:srgbClr val="FF9900"/>
                </a:solidFill>
                <a:latin typeface="Times New Roman" panose="02020603050405020304" pitchFamily="18" charset="0"/>
                <a:ea typeface="华文仿宋" pitchFamily="2" charset="-122"/>
              </a:rPr>
              <a:t>柔软绳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仿宋" pitchFamily="2" charset="-122"/>
              </a:rPr>
              <a:t>长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华文仿宋" pitchFamily="2" charset="-122"/>
              </a:rPr>
              <a:t> 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华文仿宋" pitchFamily="2" charset="-122"/>
              </a:rPr>
              <a:t>l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仿宋" pitchFamily="2" charset="-122"/>
              </a:rPr>
              <a:t>，线密度</a:t>
            </a:r>
            <a:r>
              <a:rPr kumimoji="1" lang="zh-CN" altLang="en-US" sz="2400" b="1" i="1" dirty="0">
                <a:solidFill>
                  <a:srgbClr val="66FFFF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 i="1" dirty="0">
                <a:solidFill>
                  <a:srgbClr val="66FFFF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</a:t>
            </a:r>
            <a:r>
              <a:rPr kumimoji="1" lang="zh-CN" altLang="en-US" sz="2400" b="1" i="1" dirty="0">
                <a:solidFill>
                  <a:srgbClr val="66FFFF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，一端着地开始</a:t>
            </a:r>
            <a:r>
              <a:rPr kumimoji="1" lang="zh-CN" altLang="en-US" sz="2400" b="1" dirty="0">
                <a:solidFill>
                  <a:srgbClr val="00FFFF"/>
                </a:solidFill>
                <a:latin typeface="华文仿宋" pitchFamily="2" charset="-122"/>
                <a:ea typeface="华文仿宋" pitchFamily="2" charset="-122"/>
              </a:rPr>
              <a:t>自由下落</a:t>
            </a:r>
            <a:r>
              <a:rPr kumimoji="1" lang="en-US" altLang="zh-CN" sz="2400" b="1" dirty="0">
                <a:solidFill>
                  <a:schemeClr val="bg1"/>
                </a:solidFill>
                <a:latin typeface="华文仿宋" pitchFamily="2" charset="-122"/>
                <a:ea typeface="华文仿宋" pitchFamily="2" charset="-122"/>
              </a:rPr>
              <a:t>.</a:t>
            </a:r>
          </a:p>
        </p:txBody>
      </p:sp>
      <p:sp>
        <p:nvSpPr>
          <p:cNvPr id="62" name="Text Box 29"/>
          <p:cNvSpPr txBox="1">
            <a:spLocks noChangeArrowheads="1"/>
          </p:cNvSpPr>
          <p:nvPr/>
        </p:nvSpPr>
        <p:spPr bwMode="auto">
          <a:xfrm>
            <a:off x="238140" y="1488728"/>
            <a:ext cx="494046" cy="47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sz="2400" b="1" dirty="0">
                <a:solidFill>
                  <a:srgbClr val="00FFFF"/>
                </a:solidFill>
                <a:latin typeface="宋体" panose="02010600030101010101" pitchFamily="2" charset="-122"/>
              </a:rPr>
              <a:t>求</a:t>
            </a:r>
          </a:p>
        </p:txBody>
      </p:sp>
      <p:sp>
        <p:nvSpPr>
          <p:cNvPr id="63" name="Text Box 30"/>
          <p:cNvSpPr txBox="1">
            <a:spLocks noChangeArrowheads="1"/>
          </p:cNvSpPr>
          <p:nvPr/>
        </p:nvSpPr>
        <p:spPr bwMode="auto">
          <a:xfrm>
            <a:off x="695340" y="1510953"/>
            <a:ext cx="7099300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仿宋" pitchFamily="2" charset="-122"/>
              </a:rPr>
              <a:t>下落到任意长度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华文仿宋" pitchFamily="2" charset="-122"/>
              </a:rPr>
              <a:t> 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华文仿宋" pitchFamily="2" charset="-122"/>
              </a:rPr>
              <a:t>y</a:t>
            </a:r>
            <a:r>
              <a:rPr kumimoji="1"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华文仿宋" pitchFamily="2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仿宋" pitchFamily="2" charset="-122"/>
              </a:rPr>
              <a:t>时刻，给地面的压力为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华文仿宋" pitchFamily="2" charset="-122"/>
              </a:rPr>
              <a:t>多大？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华文仿宋" pitchFamily="2" charset="-122"/>
            </a:endParaRPr>
          </a:p>
        </p:txBody>
      </p:sp>
      <p:sp>
        <p:nvSpPr>
          <p:cNvPr id="64" name="Oval 31"/>
          <p:cNvSpPr>
            <a:spLocks noChangeArrowheads="1"/>
          </p:cNvSpPr>
          <p:nvPr/>
        </p:nvSpPr>
        <p:spPr bwMode="auto">
          <a:xfrm>
            <a:off x="7680324" y="5199910"/>
            <a:ext cx="71438" cy="714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65" name="Object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2787243"/>
              </p:ext>
            </p:extLst>
          </p:nvPr>
        </p:nvGraphicFramePr>
        <p:xfrm>
          <a:off x="1384363" y="3068659"/>
          <a:ext cx="138430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4" name="公式" r:id="rId15" imgW="1333663" imgH="724094" progId="Equation.3">
                  <p:embed/>
                </p:oleObj>
              </mc:Choice>
              <mc:Fallback>
                <p:oleObj name="公式" r:id="rId15" imgW="1333663" imgH="724094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4363" y="3068659"/>
                        <a:ext cx="1384300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819453"/>
              </p:ext>
            </p:extLst>
          </p:nvPr>
        </p:nvGraphicFramePr>
        <p:xfrm>
          <a:off x="1331913" y="5558680"/>
          <a:ext cx="2795587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5" name="公式" r:id="rId17" imgW="1247840" imgH="180781" progId="Equation.3">
                  <p:embed/>
                </p:oleObj>
              </mc:Choice>
              <mc:Fallback>
                <p:oleObj name="公式" r:id="rId17" imgW="1247840" imgH="18078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5558680"/>
                        <a:ext cx="2795587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AutoShape 34"/>
          <p:cNvSpPr>
            <a:spLocks noChangeArrowheads="1"/>
          </p:cNvSpPr>
          <p:nvPr/>
        </p:nvSpPr>
        <p:spPr bwMode="auto">
          <a:xfrm>
            <a:off x="511175" y="4320430"/>
            <a:ext cx="733425" cy="1800225"/>
          </a:xfrm>
          <a:prstGeom prst="curvedRightArrow">
            <a:avLst>
              <a:gd name="adj1" fmla="val 27489"/>
              <a:gd name="adj2" fmla="val 82034"/>
              <a:gd name="adj3" fmla="val 35500"/>
            </a:avLst>
          </a:prstGeom>
          <a:gradFill rotWithShape="1">
            <a:gsLst>
              <a:gs pos="0">
                <a:srgbClr val="99FF99"/>
              </a:gs>
              <a:gs pos="100000">
                <a:srgbClr val="477647"/>
              </a:gs>
            </a:gsLst>
            <a:path path="rect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68" name="AutoShape 35"/>
          <p:cNvSpPr>
            <a:spLocks/>
          </p:cNvSpPr>
          <p:nvPr/>
        </p:nvSpPr>
        <p:spPr bwMode="auto">
          <a:xfrm>
            <a:off x="4159250" y="5703143"/>
            <a:ext cx="504825" cy="914400"/>
          </a:xfrm>
          <a:prstGeom prst="rightBrace">
            <a:avLst>
              <a:gd name="adj1" fmla="val 15094"/>
              <a:gd name="adj2" fmla="val 54861"/>
            </a:avLst>
          </a:prstGeom>
          <a:noFill/>
          <a:ln w="381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69" name="Text Box 27"/>
          <p:cNvSpPr txBox="1">
            <a:spLocks noChangeArrowheads="1"/>
          </p:cNvSpPr>
          <p:nvPr/>
        </p:nvSpPr>
        <p:spPr bwMode="auto">
          <a:xfrm>
            <a:off x="7631127" y="1281660"/>
            <a:ext cx="1273175" cy="831850"/>
          </a:xfrm>
          <a:prstGeom prst="rect">
            <a:avLst/>
          </a:prstGeom>
          <a:noFill/>
          <a:ln w="9525">
            <a:solidFill>
              <a:srgbClr val="00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华文仿宋" pitchFamily="2" charset="-122"/>
              </a:rPr>
              <a:t>变质量问题</a:t>
            </a:r>
          </a:p>
        </p:txBody>
      </p:sp>
      <p:sp>
        <p:nvSpPr>
          <p:cNvPr id="70" name="Text Box 27"/>
          <p:cNvSpPr txBox="1">
            <a:spLocks noChangeArrowheads="1"/>
          </p:cNvSpPr>
          <p:nvPr/>
        </p:nvSpPr>
        <p:spPr bwMode="auto">
          <a:xfrm>
            <a:off x="0" y="5919043"/>
            <a:ext cx="21605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华文仿宋" pitchFamily="2" charset="-122"/>
              </a:rPr>
              <a:t>绳子顶端质点机械能守恒</a:t>
            </a:r>
            <a:endParaRPr kumimoji="1" lang="en-US" altLang="zh-CN" sz="2400">
              <a:latin typeface="Times New Roman" panose="02020603050405020304" pitchFamily="18" charset="0"/>
              <a:ea typeface="华文仿宋" pitchFamily="2" charset="-122"/>
            </a:endParaRPr>
          </a:p>
        </p:txBody>
      </p:sp>
      <p:sp>
        <p:nvSpPr>
          <p:cNvPr id="71" name="Line 17"/>
          <p:cNvSpPr>
            <a:spLocks noChangeShapeType="1"/>
          </p:cNvSpPr>
          <p:nvPr/>
        </p:nvSpPr>
        <p:spPr bwMode="auto">
          <a:xfrm>
            <a:off x="7164287" y="4335244"/>
            <a:ext cx="557212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" name="Line 19"/>
          <p:cNvSpPr>
            <a:spLocks noChangeShapeType="1"/>
          </p:cNvSpPr>
          <p:nvPr/>
        </p:nvSpPr>
        <p:spPr bwMode="auto">
          <a:xfrm flipV="1">
            <a:off x="7236295" y="4335244"/>
            <a:ext cx="0" cy="3240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" name="Line 20"/>
          <p:cNvSpPr>
            <a:spLocks noChangeShapeType="1"/>
          </p:cNvSpPr>
          <p:nvPr/>
        </p:nvSpPr>
        <p:spPr bwMode="auto">
          <a:xfrm>
            <a:off x="7236295" y="4947348"/>
            <a:ext cx="0" cy="3240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" name="Text Box 18"/>
          <p:cNvSpPr txBox="1">
            <a:spLocks noChangeArrowheads="1"/>
          </p:cNvSpPr>
          <p:nvPr/>
        </p:nvSpPr>
        <p:spPr bwMode="auto">
          <a:xfrm>
            <a:off x="6982058" y="4524759"/>
            <a:ext cx="5084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 dirty="0">
                <a:solidFill>
                  <a:srgbClr val="00FFFF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Times New Roman" panose="02020603050405020304" pitchFamily="18" charset="0"/>
              </a:rPr>
              <a:t>-y</a:t>
            </a:r>
            <a:endParaRPr kumimoji="1" lang="en-US" altLang="zh-CN" sz="2400" dirty="0">
              <a:solidFill>
                <a:srgbClr val="00FF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5" name="对象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996579"/>
              </p:ext>
            </p:extLst>
          </p:nvPr>
        </p:nvGraphicFramePr>
        <p:xfrm>
          <a:off x="4296589" y="3952601"/>
          <a:ext cx="2550237" cy="850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6" name="Equation" r:id="rId19" imgW="1180800" imgH="393480" progId="Equation.DSMT4">
                  <p:embed/>
                </p:oleObj>
              </mc:Choice>
              <mc:Fallback>
                <p:oleObj name="Equation" r:id="rId19" imgW="11808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296589" y="3952601"/>
                        <a:ext cx="2550237" cy="850079"/>
                      </a:xfrm>
                      <a:prstGeom prst="rect">
                        <a:avLst/>
                      </a:prstGeom>
                      <a:ln>
                        <a:solidFill>
                          <a:srgbClr val="00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Text Box 2"/>
          <p:cNvSpPr txBox="1">
            <a:spLocks noChangeArrowheads="1"/>
          </p:cNvSpPr>
          <p:nvPr/>
        </p:nvSpPr>
        <p:spPr bwMode="auto">
          <a:xfrm>
            <a:off x="230188" y="585788"/>
            <a:ext cx="1101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例</a:t>
            </a:r>
            <a:r>
              <a:rPr kumimoji="0" lang="en-US" altLang="zh-CN">
                <a:solidFill>
                  <a:srgbClr val="FFFF00"/>
                </a:solidFill>
                <a:ea typeface="楷体_GB2312" pitchFamily="49" charset="-122"/>
              </a:rPr>
              <a:t>4</a:t>
            </a: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：</a:t>
            </a:r>
            <a:r>
              <a:rPr kumimoji="0" lang="zh-CN" altLang="en-US">
                <a:solidFill>
                  <a:srgbClr val="CCCCFF"/>
                </a:solidFill>
                <a:ea typeface="楷体_GB2312" pitchFamily="49" charset="-122"/>
              </a:rPr>
              <a:t>  </a:t>
            </a:r>
            <a:endParaRPr kumimoji="0" lang="zh-CN" altLang="en-US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27683" name="Text Box 3"/>
          <p:cNvSpPr txBox="1">
            <a:spLocks noChangeArrowheads="1"/>
          </p:cNvSpPr>
          <p:nvPr/>
        </p:nvSpPr>
        <p:spPr bwMode="auto">
          <a:xfrm>
            <a:off x="323850" y="2755900"/>
            <a:ext cx="94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解：</a:t>
            </a:r>
            <a:r>
              <a:rPr kumimoji="0" lang="zh-CN" altLang="en-US">
                <a:solidFill>
                  <a:srgbClr val="FFFF66"/>
                </a:solidFill>
                <a:ea typeface="楷体_GB2312" pitchFamily="49" charset="-122"/>
              </a:rPr>
              <a:t>  </a:t>
            </a:r>
            <a:endParaRPr kumimoji="0" lang="zh-CN" altLang="en-US" b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27684" name="Text Box 4"/>
          <p:cNvSpPr txBox="1">
            <a:spLocks noChangeArrowheads="1"/>
          </p:cNvSpPr>
          <p:nvPr/>
        </p:nvSpPr>
        <p:spPr bwMode="auto">
          <a:xfrm>
            <a:off x="341313" y="1557338"/>
            <a:ext cx="2430462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求：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  </a:t>
            </a:r>
          </a:p>
        </p:txBody>
      </p:sp>
      <p:sp>
        <p:nvSpPr>
          <p:cNvPr id="327685" name="Rectangle 5"/>
          <p:cNvSpPr>
            <a:spLocks noChangeArrowheads="1"/>
          </p:cNvSpPr>
          <p:nvPr/>
        </p:nvSpPr>
        <p:spPr bwMode="auto">
          <a:xfrm>
            <a:off x="971550" y="490538"/>
            <a:ext cx="7712075" cy="1090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质量为</a:t>
            </a:r>
            <a:r>
              <a:rPr lang="zh-CN" altLang="en-US" dirty="0">
                <a:solidFill>
                  <a:srgbClr val="66FFFF"/>
                </a:solidFill>
                <a:ea typeface="楷体_GB2312" pitchFamily="49" charset="-122"/>
              </a:rPr>
              <a:t> </a:t>
            </a:r>
            <a:r>
              <a:rPr lang="en-US" altLang="zh-CN" i="1" dirty="0">
                <a:solidFill>
                  <a:srgbClr val="66FFFF"/>
                </a:solidFill>
                <a:ea typeface="楷体_GB2312" pitchFamily="49" charset="-122"/>
              </a:rPr>
              <a:t>m</a:t>
            </a:r>
            <a:r>
              <a:rPr lang="en-US" altLang="zh-CN" dirty="0">
                <a:solidFill>
                  <a:srgbClr val="66FFFF"/>
                </a:solidFill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的质点作圆锥摆运动，质点速率为 </a:t>
            </a:r>
            <a:r>
              <a:rPr lang="en-US" altLang="zh-CN" i="1" dirty="0">
                <a:solidFill>
                  <a:srgbClr val="66FFFF"/>
                </a:solidFill>
                <a:ea typeface="楷体_GB2312" pitchFamily="49" charset="-122"/>
              </a:rPr>
              <a:t>v</a:t>
            </a:r>
            <a:r>
              <a:rPr lang="en-US" altLang="zh-CN" dirty="0">
                <a:solidFill>
                  <a:srgbClr val="66FFFF"/>
                </a:solidFill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，圆半径为</a:t>
            </a:r>
            <a:r>
              <a:rPr lang="zh-CN" altLang="en-US" dirty="0">
                <a:solidFill>
                  <a:srgbClr val="66FFFF"/>
                </a:solidFill>
                <a:ea typeface="楷体_GB2312" pitchFamily="49" charset="-122"/>
              </a:rPr>
              <a:t> </a:t>
            </a:r>
            <a:r>
              <a:rPr lang="en-US" altLang="zh-CN" i="1" dirty="0">
                <a:solidFill>
                  <a:srgbClr val="66FFFF"/>
                </a:solidFill>
                <a:ea typeface="楷体_GB2312" pitchFamily="49" charset="-122"/>
              </a:rPr>
              <a:t>R</a:t>
            </a:r>
            <a:r>
              <a:rPr lang="en-US" altLang="zh-CN" i="1" dirty="0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，圆锥的夹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为</a:t>
            </a:r>
            <a:r>
              <a:rPr lang="en-US" altLang="zh-CN" i="1" dirty="0">
                <a:solidFill>
                  <a:srgbClr val="66FFFF"/>
                </a:solidFill>
                <a:ea typeface="楷体_GB2312" pitchFamily="49" charset="-122"/>
              </a:rPr>
              <a:t>θ</a:t>
            </a:r>
            <a:r>
              <a:rPr lang="en-US" altLang="zh-CN" dirty="0" smtClean="0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。</a:t>
            </a:r>
          </a:p>
        </p:txBody>
      </p:sp>
      <p:sp>
        <p:nvSpPr>
          <p:cNvPr id="327686" name="Rectangle 6"/>
          <p:cNvSpPr>
            <a:spLocks noChangeArrowheads="1"/>
          </p:cNvSpPr>
          <p:nvPr/>
        </p:nvSpPr>
        <p:spPr bwMode="auto">
          <a:xfrm>
            <a:off x="971550" y="1557338"/>
            <a:ext cx="62611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(1)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质点绕行半周，作用在质点上</a:t>
            </a:r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重力的冲量</a:t>
            </a:r>
          </a:p>
        </p:txBody>
      </p:sp>
      <p:sp>
        <p:nvSpPr>
          <p:cNvPr id="327687" name="Rectangle 7"/>
          <p:cNvSpPr>
            <a:spLocks noChangeArrowheads="1"/>
          </p:cNvSpPr>
          <p:nvPr/>
        </p:nvSpPr>
        <p:spPr bwMode="auto">
          <a:xfrm>
            <a:off x="971550" y="2100263"/>
            <a:ext cx="6053138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(2)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质点由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a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到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b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绕行半周，</a:t>
            </a:r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张力的冲量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                   </a:t>
            </a:r>
          </a:p>
        </p:txBody>
      </p:sp>
      <p:sp>
        <p:nvSpPr>
          <p:cNvPr id="327688" name="Line 8"/>
          <p:cNvSpPr>
            <a:spLocks noChangeShapeType="1"/>
          </p:cNvSpPr>
          <p:nvPr/>
        </p:nvSpPr>
        <p:spPr bwMode="auto">
          <a:xfrm flipV="1">
            <a:off x="7396163" y="2176463"/>
            <a:ext cx="0" cy="10668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689" name="Line 9"/>
          <p:cNvSpPr>
            <a:spLocks noChangeShapeType="1"/>
          </p:cNvSpPr>
          <p:nvPr/>
        </p:nvSpPr>
        <p:spPr bwMode="auto">
          <a:xfrm>
            <a:off x="7396163" y="3243263"/>
            <a:ext cx="0" cy="2514600"/>
          </a:xfrm>
          <a:prstGeom prst="line">
            <a:avLst/>
          </a:prstGeom>
          <a:noFill/>
          <a:ln w="19050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690" name="Oval 10"/>
          <p:cNvSpPr>
            <a:spLocks noChangeArrowheads="1"/>
          </p:cNvSpPr>
          <p:nvPr/>
        </p:nvSpPr>
        <p:spPr bwMode="auto">
          <a:xfrm>
            <a:off x="6253163" y="4767263"/>
            <a:ext cx="2209800" cy="685800"/>
          </a:xfrm>
          <a:prstGeom prst="ellipse">
            <a:avLst/>
          </a:prstGeom>
          <a:noFill/>
          <a:ln w="38100">
            <a:solidFill>
              <a:srgbClr val="66FF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27691" name="Line 11"/>
          <p:cNvSpPr>
            <a:spLocks noChangeShapeType="1"/>
          </p:cNvSpPr>
          <p:nvPr/>
        </p:nvSpPr>
        <p:spPr bwMode="auto">
          <a:xfrm flipV="1">
            <a:off x="6253163" y="4081463"/>
            <a:ext cx="609600" cy="990600"/>
          </a:xfrm>
          <a:prstGeom prst="line">
            <a:avLst/>
          </a:prstGeom>
          <a:noFill/>
          <a:ln w="38100">
            <a:solidFill>
              <a:srgbClr val="FFFF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692" name="Line 12"/>
          <p:cNvSpPr>
            <a:spLocks noChangeShapeType="1"/>
          </p:cNvSpPr>
          <p:nvPr/>
        </p:nvSpPr>
        <p:spPr bwMode="auto">
          <a:xfrm>
            <a:off x="7396163" y="5453063"/>
            <a:ext cx="838200" cy="0"/>
          </a:xfrm>
          <a:prstGeom prst="line">
            <a:avLst/>
          </a:prstGeom>
          <a:noFill/>
          <a:ln w="28575">
            <a:solidFill>
              <a:srgbClr val="66FF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693" name="Line 13"/>
          <p:cNvSpPr>
            <a:spLocks noChangeShapeType="1"/>
          </p:cNvSpPr>
          <p:nvPr/>
        </p:nvSpPr>
        <p:spPr bwMode="auto">
          <a:xfrm flipH="1">
            <a:off x="6634163" y="4767263"/>
            <a:ext cx="762000" cy="0"/>
          </a:xfrm>
          <a:prstGeom prst="line">
            <a:avLst/>
          </a:prstGeom>
          <a:noFill/>
          <a:ln w="28575">
            <a:solidFill>
              <a:srgbClr val="66FF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694" name="Freeform 14"/>
          <p:cNvSpPr>
            <a:spLocks/>
          </p:cNvSpPr>
          <p:nvPr/>
        </p:nvSpPr>
        <p:spPr bwMode="auto">
          <a:xfrm>
            <a:off x="7205663" y="3595688"/>
            <a:ext cx="190500" cy="57150"/>
          </a:xfrm>
          <a:custGeom>
            <a:avLst/>
            <a:gdLst>
              <a:gd name="T0" fmla="*/ 0 w 120"/>
              <a:gd name="T1" fmla="*/ 0 h 36"/>
              <a:gd name="T2" fmla="*/ 2147483646 w 120"/>
              <a:gd name="T3" fmla="*/ 2147483646 h 3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20" h="36">
                <a:moveTo>
                  <a:pt x="0" y="0"/>
                </a:moveTo>
                <a:cubicBezTo>
                  <a:pt x="41" y="27"/>
                  <a:pt x="70" y="36"/>
                  <a:pt x="120" y="36"/>
                </a:cubicBezTo>
              </a:path>
            </a:pathLst>
          </a:custGeom>
          <a:noFill/>
          <a:ln w="9525">
            <a:solidFill>
              <a:srgbClr val="66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695" name="Line 15"/>
          <p:cNvSpPr>
            <a:spLocks noChangeShapeType="1"/>
          </p:cNvSpPr>
          <p:nvPr/>
        </p:nvSpPr>
        <p:spPr bwMode="auto">
          <a:xfrm>
            <a:off x="6253163" y="5148263"/>
            <a:ext cx="533400" cy="609600"/>
          </a:xfrm>
          <a:prstGeom prst="line">
            <a:avLst/>
          </a:prstGeom>
          <a:noFill/>
          <a:ln w="28575">
            <a:solidFill>
              <a:srgbClr val="66FF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696" name="Text Box 16"/>
          <p:cNvSpPr txBox="1">
            <a:spLocks noChangeArrowheads="1"/>
          </p:cNvSpPr>
          <p:nvPr/>
        </p:nvSpPr>
        <p:spPr bwMode="auto">
          <a:xfrm>
            <a:off x="7396163" y="4386263"/>
            <a:ext cx="3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i="1" dirty="0">
                <a:solidFill>
                  <a:srgbClr val="FFFFFF"/>
                </a:solidFill>
                <a:ea typeface="楷体_GB2312" pitchFamily="49" charset="-122"/>
              </a:rPr>
              <a:t>a</a:t>
            </a:r>
          </a:p>
        </p:txBody>
      </p:sp>
      <p:sp>
        <p:nvSpPr>
          <p:cNvPr id="327697" name="Text Box 17"/>
          <p:cNvSpPr txBox="1">
            <a:spLocks noChangeArrowheads="1"/>
          </p:cNvSpPr>
          <p:nvPr/>
        </p:nvSpPr>
        <p:spPr bwMode="auto">
          <a:xfrm>
            <a:off x="7396163" y="54530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 dirty="0">
                <a:solidFill>
                  <a:srgbClr val="FFFFFF"/>
                </a:solidFill>
                <a:ea typeface="楷体_GB2312" pitchFamily="49" charset="-122"/>
              </a:rPr>
              <a:t>b</a:t>
            </a:r>
          </a:p>
        </p:txBody>
      </p:sp>
      <p:sp>
        <p:nvSpPr>
          <p:cNvPr id="327698" name="Text Box 18"/>
          <p:cNvSpPr txBox="1">
            <a:spLocks noChangeArrowheads="1"/>
          </p:cNvSpPr>
          <p:nvPr/>
        </p:nvSpPr>
        <p:spPr bwMode="auto">
          <a:xfrm>
            <a:off x="7532688" y="1912938"/>
            <a:ext cx="303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 dirty="0">
                <a:solidFill>
                  <a:srgbClr val="FFFFFF"/>
                </a:solidFill>
                <a:ea typeface="楷体_GB2312" pitchFamily="49" charset="-122"/>
              </a:rPr>
              <a:t>z</a:t>
            </a:r>
          </a:p>
        </p:txBody>
      </p:sp>
      <p:graphicFrame>
        <p:nvGraphicFramePr>
          <p:cNvPr id="32769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70066"/>
              </p:ext>
            </p:extLst>
          </p:nvPr>
        </p:nvGraphicFramePr>
        <p:xfrm>
          <a:off x="8088313" y="5562600"/>
          <a:ext cx="280987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7" name="Equation" r:id="rId3" imgW="164880" imgH="228600" progId="Equation.DSMT4">
                  <p:embed/>
                </p:oleObj>
              </mc:Choice>
              <mc:Fallback>
                <p:oleObj name="Equation" r:id="rId3" imgW="164880" imgH="2286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8313" y="5562600"/>
                        <a:ext cx="280987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00" name="Object 20"/>
          <p:cNvGraphicFramePr>
            <a:graphicFrameLocks noChangeAspect="1"/>
          </p:cNvGraphicFramePr>
          <p:nvPr/>
        </p:nvGraphicFramePr>
        <p:xfrm>
          <a:off x="7015163" y="3700463"/>
          <a:ext cx="2825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8" name="Equation" r:id="rId5" imgW="0" imgH="28672" progId="Equation.3">
                  <p:embed/>
                </p:oleObj>
              </mc:Choice>
              <mc:Fallback>
                <p:oleObj name="Equation" r:id="rId5" imgW="0" imgH="28672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5163" y="3700463"/>
                        <a:ext cx="28257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01" name="Line 21"/>
          <p:cNvSpPr>
            <a:spLocks noChangeShapeType="1"/>
          </p:cNvSpPr>
          <p:nvPr/>
        </p:nvSpPr>
        <p:spPr bwMode="auto">
          <a:xfrm>
            <a:off x="6237288" y="5113338"/>
            <a:ext cx="0" cy="914400"/>
          </a:xfrm>
          <a:prstGeom prst="line">
            <a:avLst/>
          </a:prstGeom>
          <a:noFill/>
          <a:ln w="38100">
            <a:solidFill>
              <a:srgbClr val="FFFF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2770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296512"/>
              </p:ext>
            </p:extLst>
          </p:nvPr>
        </p:nvGraphicFramePr>
        <p:xfrm>
          <a:off x="5706470" y="5835885"/>
          <a:ext cx="468219" cy="398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39" name="Equation" r:id="rId7" imgW="241200" imgH="203040" progId="Equation.DSMT4">
                  <p:embed/>
                </p:oleObj>
              </mc:Choice>
              <mc:Fallback>
                <p:oleObj name="Equation" r:id="rId7" imgW="241200" imgH="20304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6470" y="5835885"/>
                        <a:ext cx="468219" cy="3984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7703" name="Group 23"/>
          <p:cNvGrpSpPr>
            <a:grpSpLocks/>
          </p:cNvGrpSpPr>
          <p:nvPr/>
        </p:nvGrpSpPr>
        <p:grpSpPr bwMode="auto">
          <a:xfrm>
            <a:off x="5856288" y="2628900"/>
            <a:ext cx="2759075" cy="2520950"/>
            <a:chOff x="3689" y="1556"/>
            <a:chExt cx="1738" cy="1588"/>
          </a:xfrm>
        </p:grpSpPr>
        <p:grpSp>
          <p:nvGrpSpPr>
            <p:cNvPr id="14372" name="Group 24"/>
            <p:cNvGrpSpPr>
              <a:grpSpLocks/>
            </p:cNvGrpSpPr>
            <p:nvPr/>
          </p:nvGrpSpPr>
          <p:grpSpPr bwMode="auto">
            <a:xfrm>
              <a:off x="3891" y="1812"/>
              <a:ext cx="1536" cy="96"/>
              <a:chOff x="3891" y="1812"/>
              <a:chExt cx="1536" cy="96"/>
            </a:xfrm>
          </p:grpSpPr>
          <p:sp>
            <p:nvSpPr>
              <p:cNvPr id="14377" name="Line 25"/>
              <p:cNvSpPr>
                <a:spLocks noChangeShapeType="1"/>
              </p:cNvSpPr>
              <p:nvPr/>
            </p:nvSpPr>
            <p:spPr bwMode="auto">
              <a:xfrm>
                <a:off x="3891" y="1908"/>
                <a:ext cx="1536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78" name="Line 26"/>
              <p:cNvSpPr>
                <a:spLocks noChangeShapeType="1"/>
              </p:cNvSpPr>
              <p:nvPr/>
            </p:nvSpPr>
            <p:spPr bwMode="auto">
              <a:xfrm flipV="1">
                <a:off x="4035" y="1812"/>
                <a:ext cx="144" cy="9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79" name="Line 27"/>
              <p:cNvSpPr>
                <a:spLocks noChangeShapeType="1"/>
              </p:cNvSpPr>
              <p:nvPr/>
            </p:nvSpPr>
            <p:spPr bwMode="auto">
              <a:xfrm flipV="1">
                <a:off x="4227" y="1812"/>
                <a:ext cx="144" cy="9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0" name="Line 28"/>
              <p:cNvSpPr>
                <a:spLocks noChangeShapeType="1"/>
              </p:cNvSpPr>
              <p:nvPr/>
            </p:nvSpPr>
            <p:spPr bwMode="auto">
              <a:xfrm flipV="1">
                <a:off x="4467" y="1812"/>
                <a:ext cx="144" cy="9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1" name="Line 29"/>
              <p:cNvSpPr>
                <a:spLocks noChangeShapeType="1"/>
              </p:cNvSpPr>
              <p:nvPr/>
            </p:nvSpPr>
            <p:spPr bwMode="auto">
              <a:xfrm flipV="1">
                <a:off x="4659" y="1812"/>
                <a:ext cx="144" cy="9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2" name="Line 30"/>
              <p:cNvSpPr>
                <a:spLocks noChangeShapeType="1"/>
              </p:cNvSpPr>
              <p:nvPr/>
            </p:nvSpPr>
            <p:spPr bwMode="auto">
              <a:xfrm flipV="1">
                <a:off x="4851" y="1812"/>
                <a:ext cx="144" cy="9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3" name="Line 31"/>
              <p:cNvSpPr>
                <a:spLocks noChangeShapeType="1"/>
              </p:cNvSpPr>
              <p:nvPr/>
            </p:nvSpPr>
            <p:spPr bwMode="auto">
              <a:xfrm flipV="1">
                <a:off x="5043" y="1812"/>
                <a:ext cx="144" cy="9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4" name="Line 32"/>
              <p:cNvSpPr>
                <a:spLocks noChangeShapeType="1"/>
              </p:cNvSpPr>
              <p:nvPr/>
            </p:nvSpPr>
            <p:spPr bwMode="auto">
              <a:xfrm flipV="1">
                <a:off x="5235" y="1812"/>
                <a:ext cx="144" cy="9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4373" name="Line 33"/>
            <p:cNvSpPr>
              <a:spLocks noChangeShapeType="1"/>
            </p:cNvSpPr>
            <p:nvPr/>
          </p:nvSpPr>
          <p:spPr bwMode="auto">
            <a:xfrm flipV="1">
              <a:off x="3939" y="1908"/>
              <a:ext cx="720" cy="115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4374" name="Object 34"/>
            <p:cNvGraphicFramePr>
              <a:graphicFrameLocks noChangeAspect="1"/>
            </p:cNvGraphicFramePr>
            <p:nvPr/>
          </p:nvGraphicFramePr>
          <p:xfrm>
            <a:off x="3891" y="3012"/>
            <a:ext cx="132" cy="1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40" name="Equation" r:id="rId9" imgW="4876" imgH="4860" progId="Equation.3">
                    <p:embed/>
                  </p:oleObj>
                </mc:Choice>
                <mc:Fallback>
                  <p:oleObj name="Equation" r:id="rId9" imgW="4876" imgH="4860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1" y="3012"/>
                          <a:ext cx="132" cy="1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75" name="Text Box 35"/>
            <p:cNvSpPr txBox="1">
              <a:spLocks noChangeArrowheads="1"/>
            </p:cNvSpPr>
            <p:nvPr/>
          </p:nvSpPr>
          <p:spPr bwMode="auto">
            <a:xfrm>
              <a:off x="3689" y="2846"/>
              <a:ext cx="26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 dirty="0">
                  <a:solidFill>
                    <a:srgbClr val="FFFFFF"/>
                  </a:solidFill>
                  <a:ea typeface="楷体_GB2312" pitchFamily="49" charset="-122"/>
                </a:rPr>
                <a:t>m</a:t>
              </a:r>
            </a:p>
          </p:txBody>
        </p:sp>
        <p:sp>
          <p:nvSpPr>
            <p:cNvPr id="14376" name="Text Box 36"/>
            <p:cNvSpPr txBox="1">
              <a:spLocks noChangeArrowheads="1"/>
            </p:cNvSpPr>
            <p:nvPr/>
          </p:nvSpPr>
          <p:spPr bwMode="auto">
            <a:xfrm>
              <a:off x="4409" y="1556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 dirty="0">
                  <a:solidFill>
                    <a:srgbClr val="FFFFFF"/>
                  </a:solidFill>
                  <a:ea typeface="楷体_GB2312" pitchFamily="49" charset="-122"/>
                </a:rPr>
                <a:t>A</a:t>
              </a:r>
            </a:p>
          </p:txBody>
        </p:sp>
      </p:grpSp>
      <p:graphicFrame>
        <p:nvGraphicFramePr>
          <p:cNvPr id="327717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620009"/>
              </p:ext>
            </p:extLst>
          </p:nvPr>
        </p:nvGraphicFramePr>
        <p:xfrm>
          <a:off x="6337300" y="3922713"/>
          <a:ext cx="300038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1" name="Equation" r:id="rId11" imgW="139680" imgH="190440" progId="Equation.DSMT4">
                  <p:embed/>
                </p:oleObj>
              </mc:Choice>
              <mc:Fallback>
                <p:oleObj name="Equation" r:id="rId11" imgW="139680" imgH="19044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7300" y="3922713"/>
                        <a:ext cx="300038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18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175006"/>
              </p:ext>
            </p:extLst>
          </p:nvPr>
        </p:nvGraphicFramePr>
        <p:xfrm>
          <a:off x="6769100" y="4341813"/>
          <a:ext cx="303213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2" name="Equation" r:id="rId13" imgW="177480" imgH="228600" progId="Equation.DSMT4">
                  <p:embed/>
                </p:oleObj>
              </mc:Choice>
              <mc:Fallback>
                <p:oleObj name="Equation" r:id="rId13" imgW="177480" imgH="2286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9100" y="4341813"/>
                        <a:ext cx="303213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19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567270"/>
              </p:ext>
            </p:extLst>
          </p:nvPr>
        </p:nvGraphicFramePr>
        <p:xfrm>
          <a:off x="6800850" y="5803900"/>
          <a:ext cx="32067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3" name="Equation" r:id="rId15" imgW="126720" imgH="177480" progId="Equation.DSMT4">
                  <p:embed/>
                </p:oleObj>
              </mc:Choice>
              <mc:Fallback>
                <p:oleObj name="Equation" r:id="rId15" imgW="126720" imgH="17748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0850" y="5803900"/>
                        <a:ext cx="320675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0" name="Text Box 40"/>
          <p:cNvSpPr txBox="1">
            <a:spLocks noChangeArrowheads="1"/>
          </p:cNvSpPr>
          <p:nvPr/>
        </p:nvSpPr>
        <p:spPr bwMode="auto">
          <a:xfrm>
            <a:off x="971550" y="2708275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(1)</a:t>
            </a:r>
          </a:p>
        </p:txBody>
      </p:sp>
      <p:sp>
        <p:nvSpPr>
          <p:cNvPr id="327723" name="Text Box 43"/>
          <p:cNvSpPr txBox="1">
            <a:spLocks noChangeArrowheads="1"/>
          </p:cNvSpPr>
          <p:nvPr/>
        </p:nvSpPr>
        <p:spPr bwMode="auto">
          <a:xfrm>
            <a:off x="1384300" y="2716213"/>
            <a:ext cx="4240213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在运动过程中</a:t>
            </a:r>
            <a:r>
              <a:rPr kumimoji="0" lang="en-US" altLang="zh-CN" dirty="0">
                <a:solidFill>
                  <a:srgbClr val="FFFFFF"/>
                </a:solidFill>
                <a:ea typeface="楷体_GB2312" pitchFamily="49" charset="-122"/>
              </a:rPr>
              <a:t>,  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重力为恒力      </a:t>
            </a:r>
          </a:p>
        </p:txBody>
      </p:sp>
      <p:sp>
        <p:nvSpPr>
          <p:cNvPr id="327725" name="Text Box 45"/>
          <p:cNvSpPr txBox="1">
            <a:spLocks noChangeArrowheads="1"/>
          </p:cNvSpPr>
          <p:nvPr/>
        </p:nvSpPr>
        <p:spPr bwMode="auto">
          <a:xfrm>
            <a:off x="1042988" y="5300663"/>
            <a:ext cx="3659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FFFF"/>
                </a:solidFill>
                <a:ea typeface="楷体_GB2312" pitchFamily="49" charset="-122"/>
              </a:rPr>
              <a:t>(2) 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由质点动量定理</a:t>
            </a:r>
          </a:p>
        </p:txBody>
      </p:sp>
      <p:graphicFrame>
        <p:nvGraphicFramePr>
          <p:cNvPr id="14385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2328"/>
              </p:ext>
            </p:extLst>
          </p:nvPr>
        </p:nvGraphicFramePr>
        <p:xfrm>
          <a:off x="4294696" y="6011931"/>
          <a:ext cx="913383" cy="428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4" name="Equation" r:id="rId17" imgW="444240" imgH="177480" progId="Equation.DSMT4">
                  <p:embed/>
                </p:oleObj>
              </mc:Choice>
              <mc:Fallback>
                <p:oleObj name="Equation" r:id="rId17" imgW="444240" imgH="177480" progId="Equation.DSMT4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4696" y="6011931"/>
                        <a:ext cx="913383" cy="4285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 7"/>
          <p:cNvSpPr>
            <a:spLocks noChangeArrowheads="1"/>
          </p:cNvSpPr>
          <p:nvPr/>
        </p:nvSpPr>
        <p:spPr bwMode="auto">
          <a:xfrm>
            <a:off x="-6350" y="3646488"/>
            <a:ext cx="1533525" cy="186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200" dirty="0">
                <a:solidFill>
                  <a:srgbClr val="66FFFF"/>
                </a:solidFill>
                <a:ea typeface="楷体_GB2312" pitchFamily="49" charset="-122"/>
              </a:rPr>
              <a:t>张力的方向不断变化，利用冲量定义求解困难</a:t>
            </a:r>
            <a:r>
              <a:rPr lang="zh-CN" altLang="en-US" sz="2200" dirty="0">
                <a:solidFill>
                  <a:srgbClr val="FFFFFF"/>
                </a:solidFill>
                <a:ea typeface="楷体_GB2312" pitchFamily="49" charset="-122"/>
              </a:rPr>
              <a:t>            </a:t>
            </a:r>
          </a:p>
        </p:txBody>
      </p:sp>
      <p:graphicFrame>
        <p:nvGraphicFramePr>
          <p:cNvPr id="4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29263"/>
              </p:ext>
            </p:extLst>
          </p:nvPr>
        </p:nvGraphicFramePr>
        <p:xfrm>
          <a:off x="1564694" y="3243263"/>
          <a:ext cx="1712912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5" name="Equation" r:id="rId19" imgW="736560" imgH="393480" progId="Equation.DSMT4">
                  <p:embed/>
                </p:oleObj>
              </mc:Choice>
              <mc:Fallback>
                <p:oleObj name="Equation" r:id="rId19" imgW="7365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4694" y="3243263"/>
                        <a:ext cx="1712912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0594398"/>
              </p:ext>
            </p:extLst>
          </p:nvPr>
        </p:nvGraphicFramePr>
        <p:xfrm>
          <a:off x="3655565" y="3293572"/>
          <a:ext cx="132715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6" name="Equation" r:id="rId21" imgW="571320" imgH="393480" progId="Equation.DSMT4">
                  <p:embed/>
                </p:oleObj>
              </mc:Choice>
              <mc:Fallback>
                <p:oleObj name="Equation" r:id="rId21" imgW="5713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5565" y="3293572"/>
                        <a:ext cx="1327150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240120"/>
              </p:ext>
            </p:extLst>
          </p:nvPr>
        </p:nvGraphicFramePr>
        <p:xfrm>
          <a:off x="1680873" y="4257183"/>
          <a:ext cx="3008312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7" name="Equation" r:id="rId23" imgW="1295280" imgH="393480" progId="Equation.DSMT4">
                  <p:embed/>
                </p:oleObj>
              </mc:Choice>
              <mc:Fallback>
                <p:oleObj name="Equation" r:id="rId23" imgW="12952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0873" y="4257183"/>
                        <a:ext cx="3008312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161222"/>
              </p:ext>
            </p:extLst>
          </p:nvPr>
        </p:nvGraphicFramePr>
        <p:xfrm>
          <a:off x="1165405" y="5939413"/>
          <a:ext cx="3092270" cy="58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48" name="Equation" r:id="rId25" imgW="1282680" imgH="253800" progId="Equation.DSMT4">
                  <p:embed/>
                </p:oleObj>
              </mc:Choice>
              <mc:Fallback>
                <p:oleObj name="Equation" r:id="rId25" imgW="12826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405" y="5939413"/>
                        <a:ext cx="3092270" cy="58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7035856" y="3594100"/>
            <a:ext cx="3449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66FFFF"/>
                </a:solidFill>
                <a:ea typeface="楷体_GB2312" pitchFamily="49" charset="-122"/>
              </a:rPr>
              <a:t>θ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8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7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7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7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7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7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7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27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7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7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27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27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27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27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27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27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27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27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27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27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27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27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27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27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27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27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327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4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4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682" grpId="0" autoUpdateAnimBg="0"/>
      <p:bldP spid="327683" grpId="0" autoUpdateAnimBg="0"/>
      <p:bldP spid="327684" grpId="0"/>
      <p:bldP spid="327685" grpId="0"/>
      <p:bldP spid="327686" grpId="0"/>
      <p:bldP spid="327687" grpId="0"/>
      <p:bldP spid="327688" grpId="0" animBg="1"/>
      <p:bldP spid="327689" grpId="0" animBg="1"/>
      <p:bldP spid="327690" grpId="0" animBg="1"/>
      <p:bldP spid="327691" grpId="0" animBg="1"/>
      <p:bldP spid="327692" grpId="0" animBg="1"/>
      <p:bldP spid="327693" grpId="0" animBg="1"/>
      <p:bldP spid="327694" grpId="0" animBg="1"/>
      <p:bldP spid="327695" grpId="0" animBg="1"/>
      <p:bldP spid="327696" grpId="0"/>
      <p:bldP spid="327697" grpId="0"/>
      <p:bldP spid="327698" grpId="0"/>
      <p:bldP spid="327701" grpId="0" animBg="1"/>
      <p:bldP spid="327720" grpId="0" autoUpdateAnimBg="0"/>
      <p:bldP spid="327723" grpId="0"/>
      <p:bldP spid="327725" grpId="0" autoUpdateAnimBg="0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Freeform 2"/>
          <p:cNvSpPr>
            <a:spLocks/>
          </p:cNvSpPr>
          <p:nvPr/>
        </p:nvSpPr>
        <p:spPr bwMode="auto">
          <a:xfrm>
            <a:off x="5535613" y="1925638"/>
            <a:ext cx="358775" cy="193675"/>
          </a:xfrm>
          <a:custGeom>
            <a:avLst/>
            <a:gdLst>
              <a:gd name="T0" fmla="*/ 0 w 276"/>
              <a:gd name="T1" fmla="*/ 0 h 184"/>
              <a:gd name="T2" fmla="*/ 2147483646 w 276"/>
              <a:gd name="T3" fmla="*/ 2147483646 h 184"/>
              <a:gd name="T4" fmla="*/ 2147483646 w 276"/>
              <a:gd name="T5" fmla="*/ 2147483646 h 184"/>
              <a:gd name="T6" fmla="*/ 2147483646 w 276"/>
              <a:gd name="T7" fmla="*/ 2147483646 h 18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6" h="184">
                <a:moveTo>
                  <a:pt x="0" y="0"/>
                </a:moveTo>
                <a:cubicBezTo>
                  <a:pt x="51" y="17"/>
                  <a:pt x="91" y="42"/>
                  <a:pt x="144" y="60"/>
                </a:cubicBezTo>
                <a:cubicBezTo>
                  <a:pt x="184" y="73"/>
                  <a:pt x="217" y="120"/>
                  <a:pt x="252" y="144"/>
                </a:cubicBezTo>
                <a:cubicBezTo>
                  <a:pt x="265" y="184"/>
                  <a:pt x="251" y="180"/>
                  <a:pt x="276" y="180"/>
                </a:cubicBezTo>
              </a:path>
            </a:pathLst>
          </a:custGeom>
          <a:noFill/>
          <a:ln w="38100" cmpd="sng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707" name="Line 3"/>
          <p:cNvSpPr>
            <a:spLocks noChangeShapeType="1"/>
          </p:cNvSpPr>
          <p:nvPr/>
        </p:nvSpPr>
        <p:spPr bwMode="auto">
          <a:xfrm>
            <a:off x="5535613" y="782638"/>
            <a:ext cx="2420937" cy="0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708" name="Line 4"/>
          <p:cNvSpPr>
            <a:spLocks noChangeShapeType="1"/>
          </p:cNvSpPr>
          <p:nvPr/>
        </p:nvSpPr>
        <p:spPr bwMode="auto">
          <a:xfrm>
            <a:off x="5535613" y="782638"/>
            <a:ext cx="0" cy="160020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709" name="Line 5"/>
          <p:cNvSpPr>
            <a:spLocks noChangeShapeType="1"/>
          </p:cNvSpPr>
          <p:nvPr/>
        </p:nvSpPr>
        <p:spPr bwMode="auto">
          <a:xfrm flipV="1">
            <a:off x="5535613" y="803275"/>
            <a:ext cx="2341562" cy="1579563"/>
          </a:xfrm>
          <a:prstGeom prst="line">
            <a:avLst/>
          </a:prstGeom>
          <a:noFill/>
          <a:ln w="38100">
            <a:solidFill>
              <a:srgbClr val="FFFF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287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9858538"/>
              </p:ext>
            </p:extLst>
          </p:nvPr>
        </p:nvGraphicFramePr>
        <p:xfrm>
          <a:off x="5653088" y="1611313"/>
          <a:ext cx="309562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55" name="Equation" r:id="rId3" imgW="152280" imgH="139680" progId="Equation.DSMT4">
                  <p:embed/>
                </p:oleObj>
              </mc:Choice>
              <mc:Fallback>
                <p:oleObj name="Equation" r:id="rId3" imgW="152280" imgH="1396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3088" y="1611313"/>
                        <a:ext cx="309562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71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4342420"/>
              </p:ext>
            </p:extLst>
          </p:nvPr>
        </p:nvGraphicFramePr>
        <p:xfrm>
          <a:off x="5041900" y="1387475"/>
          <a:ext cx="430507" cy="463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56" name="Equation" r:id="rId5" imgW="228600" imgH="253800" progId="Equation.DSMT4">
                  <p:embed/>
                </p:oleObj>
              </mc:Choice>
              <mc:Fallback>
                <p:oleObj name="Equation" r:id="rId5" imgW="228600" imgH="253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1900" y="1387475"/>
                        <a:ext cx="430507" cy="4639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71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463972"/>
              </p:ext>
            </p:extLst>
          </p:nvPr>
        </p:nvGraphicFramePr>
        <p:xfrm>
          <a:off x="6443663" y="309453"/>
          <a:ext cx="573087" cy="452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57" name="Equation" r:id="rId7" imgW="355320" imgH="228600" progId="Equation.DSMT4">
                  <p:embed/>
                </p:oleObj>
              </mc:Choice>
              <mc:Fallback>
                <p:oleObj name="Equation" r:id="rId7" imgW="355320" imgH="228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309453"/>
                        <a:ext cx="573087" cy="4525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71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185288"/>
              </p:ext>
            </p:extLst>
          </p:nvPr>
        </p:nvGraphicFramePr>
        <p:xfrm>
          <a:off x="6846887" y="1657350"/>
          <a:ext cx="359759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58" name="Equation" r:id="rId9" imgW="164880" imgH="241200" progId="Equation.DSMT4">
                  <p:embed/>
                </p:oleObj>
              </mc:Choice>
              <mc:Fallback>
                <p:oleObj name="Equation" r:id="rId9" imgW="164880" imgH="241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6887" y="1657350"/>
                        <a:ext cx="359759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871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984788"/>
              </p:ext>
            </p:extLst>
          </p:nvPr>
        </p:nvGraphicFramePr>
        <p:xfrm>
          <a:off x="1116012" y="811356"/>
          <a:ext cx="2809131" cy="752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59" name="Equation" r:id="rId11" imgW="1218960" imgH="304560" progId="Equation.DSMT4">
                  <p:embed/>
                </p:oleObj>
              </mc:Choice>
              <mc:Fallback>
                <p:oleObj name="Equation" r:id="rId11" imgW="1218960" imgH="30456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2" y="811356"/>
                        <a:ext cx="2809131" cy="7523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8716" name="Text Box 12"/>
          <p:cNvSpPr txBox="1">
            <a:spLocks noChangeArrowheads="1"/>
          </p:cNvSpPr>
          <p:nvPr/>
        </p:nvSpPr>
        <p:spPr bwMode="auto">
          <a:xfrm>
            <a:off x="1054100" y="188913"/>
            <a:ext cx="29273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作矢量图          </a:t>
            </a:r>
          </a:p>
        </p:txBody>
      </p:sp>
      <p:graphicFrame>
        <p:nvGraphicFramePr>
          <p:cNvPr id="1435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265669"/>
              </p:ext>
            </p:extLst>
          </p:nvPr>
        </p:nvGraphicFramePr>
        <p:xfrm>
          <a:off x="1130293" y="1479365"/>
          <a:ext cx="2878981" cy="1185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60" name="Equation" r:id="rId13" imgW="1231560" imgH="469800" progId="Equation.DSMT4">
                  <p:embed/>
                </p:oleObj>
              </mc:Choice>
              <mc:Fallback>
                <p:oleObj name="Equation" r:id="rId13" imgW="1231560" imgH="4698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293" y="1479365"/>
                        <a:ext cx="2878981" cy="11852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703638" y="2908300"/>
            <a:ext cx="46482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rgbClr val="FFFF00"/>
                </a:solidFill>
                <a:ea typeface="楷体_GB2312" pitchFamily="49" charset="-122"/>
              </a:rPr>
              <a:t>“逆风行船”</a:t>
            </a:r>
            <a:r>
              <a:rPr lang="en-US" altLang="zh-CN" sz="2200">
                <a:solidFill>
                  <a:srgbClr val="FFFF00"/>
                </a:solidFill>
                <a:ea typeface="楷体_GB2312" pitchFamily="49" charset="-122"/>
              </a:rPr>
              <a:t>—— </a:t>
            </a:r>
            <a:r>
              <a:rPr lang="zh-CN" altLang="en-US" sz="2200">
                <a:solidFill>
                  <a:srgbClr val="FFFF00"/>
                </a:solidFill>
                <a:ea typeface="楷体_GB2312" pitchFamily="49" charset="-122"/>
              </a:rPr>
              <a:t>帆船比赛</a:t>
            </a:r>
            <a:endParaRPr lang="zh-CN" altLang="en-US" sz="2200" b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660400" y="2852738"/>
            <a:ext cx="31242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chemeClr val="hlink"/>
                </a:solidFill>
                <a:ea typeface="楷体_GB2312" pitchFamily="49" charset="-122"/>
              </a:rPr>
              <a:t>动量定理应用</a:t>
            </a:r>
            <a:endParaRPr lang="zh-CN" altLang="en-US" sz="2200" b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2632075" y="2909888"/>
            <a:ext cx="990600" cy="381000"/>
          </a:xfrm>
          <a:prstGeom prst="rightArrow">
            <a:avLst>
              <a:gd name="adj1" fmla="val 50000"/>
              <a:gd name="adj2" fmla="val 6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200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H="1">
            <a:off x="5681663" y="3454400"/>
            <a:ext cx="762000" cy="91440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H="1">
            <a:off x="7886700" y="4395788"/>
            <a:ext cx="0" cy="1295400"/>
          </a:xfrm>
          <a:prstGeom prst="line">
            <a:avLst/>
          </a:prstGeom>
          <a:noFill/>
          <a:ln w="4127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rot="21570916" flipH="1">
            <a:off x="7048500" y="4395788"/>
            <a:ext cx="847725" cy="965200"/>
          </a:xfrm>
          <a:prstGeom prst="line">
            <a:avLst/>
          </a:prstGeom>
          <a:noFill/>
          <a:ln w="412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7048500" y="5386388"/>
            <a:ext cx="838200" cy="3048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7124700" y="5767388"/>
            <a:ext cx="12954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i="1" dirty="0">
                <a:solidFill>
                  <a:srgbClr val="FFFF00"/>
                </a:solidFill>
                <a:ea typeface="楷体_GB2312" pitchFamily="49" charset="-122"/>
              </a:rPr>
              <a:t>I</a:t>
            </a:r>
            <a:r>
              <a:rPr lang="en-US" altLang="zh-CN" sz="2200" i="1" dirty="0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 </a:t>
            </a:r>
            <a:r>
              <a:rPr lang="en-US" altLang="zh-CN" sz="2200" i="1" dirty="0">
                <a:solidFill>
                  <a:srgbClr val="FFFF00"/>
                </a:solidFill>
                <a:ea typeface="楷体_GB2312" pitchFamily="49" charset="-122"/>
              </a:rPr>
              <a:t>F</a:t>
            </a:r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4767263" y="3530600"/>
            <a:ext cx="457200" cy="609600"/>
          </a:xfrm>
          <a:prstGeom prst="upArrow">
            <a:avLst>
              <a:gd name="adj1" fmla="val 50000"/>
              <a:gd name="adj2" fmla="val 3333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200"/>
          </a:p>
        </p:txBody>
      </p:sp>
      <p:grpSp>
        <p:nvGrpSpPr>
          <p:cNvPr id="33" name="Group 35"/>
          <p:cNvGrpSpPr>
            <a:grpSpLocks/>
          </p:cNvGrpSpPr>
          <p:nvPr/>
        </p:nvGrpSpPr>
        <p:grpSpPr bwMode="auto">
          <a:xfrm>
            <a:off x="4538663" y="4216400"/>
            <a:ext cx="914400" cy="2209800"/>
            <a:chOff x="1392" y="1248"/>
            <a:chExt cx="576" cy="2064"/>
          </a:xfrm>
        </p:grpSpPr>
        <p:sp>
          <p:nvSpPr>
            <p:cNvPr id="15393" name="Oval 36"/>
            <p:cNvSpPr>
              <a:spLocks noChangeArrowheads="1"/>
            </p:cNvSpPr>
            <p:nvPr/>
          </p:nvSpPr>
          <p:spPr bwMode="auto">
            <a:xfrm>
              <a:off x="1392" y="1248"/>
              <a:ext cx="576" cy="2064"/>
            </a:xfrm>
            <a:prstGeom prst="ellipse">
              <a:avLst/>
            </a:prstGeom>
            <a:solidFill>
              <a:srgbClr val="66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200"/>
            </a:p>
          </p:txBody>
        </p:sp>
        <p:sp>
          <p:nvSpPr>
            <p:cNvPr id="15394" name="Rectangle 37"/>
            <p:cNvSpPr>
              <a:spLocks noChangeArrowheads="1"/>
            </p:cNvSpPr>
            <p:nvPr/>
          </p:nvSpPr>
          <p:spPr bwMode="auto">
            <a:xfrm>
              <a:off x="1392" y="2448"/>
              <a:ext cx="576" cy="864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200"/>
            </a:p>
          </p:txBody>
        </p:sp>
      </p:grpSp>
      <p:sp>
        <p:nvSpPr>
          <p:cNvPr id="36" name="Freeform 38"/>
          <p:cNvSpPr>
            <a:spLocks/>
          </p:cNvSpPr>
          <p:nvPr/>
        </p:nvSpPr>
        <p:spPr bwMode="auto">
          <a:xfrm>
            <a:off x="4754563" y="4673600"/>
            <a:ext cx="317500" cy="1447800"/>
          </a:xfrm>
          <a:custGeom>
            <a:avLst/>
            <a:gdLst>
              <a:gd name="T0" fmla="*/ 2147483646 w 200"/>
              <a:gd name="T1" fmla="*/ 0 h 768"/>
              <a:gd name="T2" fmla="*/ 2147483646 w 200"/>
              <a:gd name="T3" fmla="*/ 2147483646 h 768"/>
              <a:gd name="T4" fmla="*/ 2147483646 w 200"/>
              <a:gd name="T5" fmla="*/ 2147483646 h 768"/>
              <a:gd name="T6" fmla="*/ 2147483646 w 200"/>
              <a:gd name="T7" fmla="*/ 2147483646 h 768"/>
              <a:gd name="T8" fmla="*/ 2147483646 w 200"/>
              <a:gd name="T9" fmla="*/ 2147483646 h 768"/>
              <a:gd name="T10" fmla="*/ 2147483646 w 200"/>
              <a:gd name="T11" fmla="*/ 2147483646 h 768"/>
              <a:gd name="T12" fmla="*/ 2147483646 w 200"/>
              <a:gd name="T13" fmla="*/ 2147483646 h 76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0"/>
              <a:gd name="T22" fmla="*/ 0 h 768"/>
              <a:gd name="T23" fmla="*/ 200 w 200"/>
              <a:gd name="T24" fmla="*/ 768 h 76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0" h="768">
                <a:moveTo>
                  <a:pt x="200" y="0"/>
                </a:moveTo>
                <a:cubicBezTo>
                  <a:pt x="164" y="36"/>
                  <a:pt x="128" y="72"/>
                  <a:pt x="104" y="96"/>
                </a:cubicBezTo>
                <a:cubicBezTo>
                  <a:pt x="80" y="120"/>
                  <a:pt x="72" y="120"/>
                  <a:pt x="56" y="144"/>
                </a:cubicBezTo>
                <a:cubicBezTo>
                  <a:pt x="40" y="168"/>
                  <a:pt x="16" y="208"/>
                  <a:pt x="8" y="240"/>
                </a:cubicBezTo>
                <a:cubicBezTo>
                  <a:pt x="0" y="272"/>
                  <a:pt x="8" y="272"/>
                  <a:pt x="8" y="336"/>
                </a:cubicBezTo>
                <a:cubicBezTo>
                  <a:pt x="8" y="400"/>
                  <a:pt x="8" y="552"/>
                  <a:pt x="8" y="624"/>
                </a:cubicBezTo>
                <a:cubicBezTo>
                  <a:pt x="8" y="696"/>
                  <a:pt x="8" y="744"/>
                  <a:pt x="8" y="768"/>
                </a:cubicBezTo>
              </a:path>
            </a:pathLst>
          </a:custGeom>
          <a:noFill/>
          <a:ln w="25400">
            <a:solidFill>
              <a:srgbClr val="FF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Line 39"/>
          <p:cNvSpPr>
            <a:spLocks noChangeShapeType="1"/>
          </p:cNvSpPr>
          <p:nvPr/>
        </p:nvSpPr>
        <p:spPr bwMode="auto">
          <a:xfrm flipH="1">
            <a:off x="4843463" y="4445000"/>
            <a:ext cx="762000" cy="914400"/>
          </a:xfrm>
          <a:prstGeom prst="line">
            <a:avLst/>
          </a:prstGeom>
          <a:noFill/>
          <a:ln w="412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Line 40"/>
          <p:cNvSpPr>
            <a:spLocks noChangeShapeType="1"/>
          </p:cNvSpPr>
          <p:nvPr/>
        </p:nvSpPr>
        <p:spPr bwMode="auto">
          <a:xfrm flipH="1">
            <a:off x="4843463" y="5359400"/>
            <a:ext cx="0" cy="1295400"/>
          </a:xfrm>
          <a:prstGeom prst="line">
            <a:avLst/>
          </a:prstGeom>
          <a:noFill/>
          <a:ln w="4127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Line 41"/>
          <p:cNvSpPr>
            <a:spLocks noChangeShapeType="1"/>
          </p:cNvSpPr>
          <p:nvPr/>
        </p:nvSpPr>
        <p:spPr bwMode="auto">
          <a:xfrm rot="10737191">
            <a:off x="4005263" y="4976813"/>
            <a:ext cx="762000" cy="3048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Text Box 42"/>
          <p:cNvSpPr txBox="1">
            <a:spLocks noChangeArrowheads="1"/>
          </p:cNvSpPr>
          <p:nvPr/>
        </p:nvSpPr>
        <p:spPr bwMode="auto">
          <a:xfrm>
            <a:off x="4005263" y="4368800"/>
            <a:ext cx="4635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i="1" dirty="0">
                <a:solidFill>
                  <a:srgbClr val="FFFF00"/>
                </a:solidFill>
                <a:ea typeface="楷体_GB2312" pitchFamily="49" charset="-122"/>
              </a:rPr>
              <a:t>F’</a:t>
            </a:r>
          </a:p>
        </p:txBody>
      </p:sp>
      <p:sp>
        <p:nvSpPr>
          <p:cNvPr id="41" name="Line 43"/>
          <p:cNvSpPr>
            <a:spLocks noChangeShapeType="1"/>
          </p:cNvSpPr>
          <p:nvPr/>
        </p:nvSpPr>
        <p:spPr bwMode="auto">
          <a:xfrm flipH="1">
            <a:off x="4005263" y="5283200"/>
            <a:ext cx="685800" cy="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Line 44"/>
          <p:cNvSpPr>
            <a:spLocks noChangeShapeType="1"/>
          </p:cNvSpPr>
          <p:nvPr/>
        </p:nvSpPr>
        <p:spPr bwMode="auto">
          <a:xfrm flipV="1">
            <a:off x="4767263" y="4902200"/>
            <a:ext cx="0" cy="381000"/>
          </a:xfrm>
          <a:prstGeom prst="line">
            <a:avLst/>
          </a:prstGeom>
          <a:noFill/>
          <a:ln w="476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4370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147077"/>
              </p:ext>
            </p:extLst>
          </p:nvPr>
        </p:nvGraphicFramePr>
        <p:xfrm>
          <a:off x="7034213" y="4314825"/>
          <a:ext cx="53340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61" name="Equation" r:id="rId15" imgW="139680" imgH="228600" progId="Equation.DSMT4">
                  <p:embed/>
                </p:oleObj>
              </mc:Choice>
              <mc:Fallback>
                <p:oleObj name="Equation" r:id="rId15" imgW="139680" imgH="22860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4213" y="4314825"/>
                        <a:ext cx="533400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71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716637"/>
              </p:ext>
            </p:extLst>
          </p:nvPr>
        </p:nvGraphicFramePr>
        <p:xfrm>
          <a:off x="7967663" y="4675188"/>
          <a:ext cx="573087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62" name="Equation" r:id="rId17" imgW="152280" imgH="228600" progId="Equation.DSMT4">
                  <p:embed/>
                </p:oleObj>
              </mc:Choice>
              <mc:Fallback>
                <p:oleObj name="Equation" r:id="rId17" imgW="152280" imgH="2286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7663" y="4675188"/>
                        <a:ext cx="573087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96" name="Picture 36" descr="timg?image&amp;quality=80&amp;size=b9999_10000&amp;sec=1552564102302&amp;di=ed8b41bd85800e26ef72d8dbee30422e&amp;imgtype=0&amp;src=http%3A%2F%2Fwww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716338"/>
            <a:ext cx="3460750" cy="224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8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8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8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8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8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9" dur="500"/>
                                        <p:tgtEl>
                                          <p:spTgt spid="14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7" dur="500"/>
                                        <p:tgtEl>
                                          <p:spTgt spid="1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706" grpId="0" animBg="1"/>
      <p:bldP spid="328707" grpId="0" animBg="1"/>
      <p:bldP spid="328708" grpId="0" animBg="1"/>
      <p:bldP spid="328709" grpId="0" animBg="1"/>
      <p:bldP spid="328716" grpId="0"/>
      <p:bldP spid="2" grpId="0" build="p" autoUpdateAnimBg="0"/>
      <p:bldP spid="3" grpId="0" autoUpdateAnimBg="0"/>
      <p:bldP spid="4" grpId="0" animBg="1"/>
      <p:bldP spid="5" grpId="0" animBg="1"/>
      <p:bldP spid="6" grpId="0" animBg="1"/>
      <p:bldP spid="7" grpId="0" animBg="1"/>
      <p:bldP spid="8" grpId="0" animBg="1"/>
      <p:bldP spid="9" grpId="0" build="p" autoUpdateAnimBg="0"/>
      <p:bldP spid="10" grpId="0" animBg="1"/>
      <p:bldP spid="36" grpId="0" animBg="1"/>
      <p:bldP spid="37" grpId="0" animBg="1"/>
      <p:bldP spid="38" grpId="0" animBg="1"/>
      <p:bldP spid="39" grpId="0" animBg="1"/>
      <p:bldP spid="40" grpId="0" build="p" autoUpdateAnimBg="0"/>
      <p:bldP spid="41" grpId="0" animBg="1"/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Freeform 2"/>
          <p:cNvSpPr>
            <a:spLocks/>
          </p:cNvSpPr>
          <p:nvPr/>
        </p:nvSpPr>
        <p:spPr bwMode="auto">
          <a:xfrm>
            <a:off x="6494463" y="3986213"/>
            <a:ext cx="1676400" cy="1752600"/>
          </a:xfrm>
          <a:custGeom>
            <a:avLst/>
            <a:gdLst>
              <a:gd name="T0" fmla="*/ 2147483646 w 1216"/>
              <a:gd name="T1" fmla="*/ 2147483646 h 1253"/>
              <a:gd name="T2" fmla="*/ 2147483646 w 1216"/>
              <a:gd name="T3" fmla="*/ 2147483646 h 1253"/>
              <a:gd name="T4" fmla="*/ 2147483646 w 1216"/>
              <a:gd name="T5" fmla="*/ 2147483646 h 1253"/>
              <a:gd name="T6" fmla="*/ 2147483646 w 1216"/>
              <a:gd name="T7" fmla="*/ 2147483646 h 1253"/>
              <a:gd name="T8" fmla="*/ 2147483646 w 1216"/>
              <a:gd name="T9" fmla="*/ 2147483646 h 1253"/>
              <a:gd name="T10" fmla="*/ 2147483646 w 1216"/>
              <a:gd name="T11" fmla="*/ 2147483646 h 1253"/>
              <a:gd name="T12" fmla="*/ 2147483646 w 1216"/>
              <a:gd name="T13" fmla="*/ 2147483646 h 1253"/>
              <a:gd name="T14" fmla="*/ 2147483646 w 1216"/>
              <a:gd name="T15" fmla="*/ 2147483646 h 1253"/>
              <a:gd name="T16" fmla="*/ 2147483646 w 1216"/>
              <a:gd name="T17" fmla="*/ 2147483646 h 1253"/>
              <a:gd name="T18" fmla="*/ 2147483646 w 1216"/>
              <a:gd name="T19" fmla="*/ 2147483646 h 1253"/>
              <a:gd name="T20" fmla="*/ 2147483646 w 1216"/>
              <a:gd name="T21" fmla="*/ 2147483646 h 1253"/>
              <a:gd name="T22" fmla="*/ 2147483646 w 1216"/>
              <a:gd name="T23" fmla="*/ 2147483646 h 1253"/>
              <a:gd name="T24" fmla="*/ 2147483646 w 1216"/>
              <a:gd name="T25" fmla="*/ 2147483646 h 1253"/>
              <a:gd name="T26" fmla="*/ 2147483646 w 1216"/>
              <a:gd name="T27" fmla="*/ 2147483646 h 1253"/>
              <a:gd name="T28" fmla="*/ 2147483646 w 1216"/>
              <a:gd name="T29" fmla="*/ 2147483646 h 1253"/>
              <a:gd name="T30" fmla="*/ 2147483646 w 1216"/>
              <a:gd name="T31" fmla="*/ 2147483646 h 1253"/>
              <a:gd name="T32" fmla="*/ 2147483646 w 1216"/>
              <a:gd name="T33" fmla="*/ 2147483646 h 1253"/>
              <a:gd name="T34" fmla="*/ 2147483646 w 1216"/>
              <a:gd name="T35" fmla="*/ 2147483646 h 1253"/>
              <a:gd name="T36" fmla="*/ 2147483646 w 1216"/>
              <a:gd name="T37" fmla="*/ 2147483646 h 1253"/>
              <a:gd name="T38" fmla="*/ 2147483646 w 1216"/>
              <a:gd name="T39" fmla="*/ 2147483646 h 1253"/>
              <a:gd name="T40" fmla="*/ 2147483646 w 1216"/>
              <a:gd name="T41" fmla="*/ 2147483646 h 125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216" h="1253">
                <a:moveTo>
                  <a:pt x="920" y="365"/>
                </a:moveTo>
                <a:cubicBezTo>
                  <a:pt x="908" y="255"/>
                  <a:pt x="928" y="325"/>
                  <a:pt x="864" y="229"/>
                </a:cubicBezTo>
                <a:cubicBezTo>
                  <a:pt x="847" y="203"/>
                  <a:pt x="838" y="171"/>
                  <a:pt x="816" y="149"/>
                </a:cubicBezTo>
                <a:cubicBezTo>
                  <a:pt x="720" y="53"/>
                  <a:pt x="639" y="34"/>
                  <a:pt x="512" y="13"/>
                </a:cubicBezTo>
                <a:cubicBezTo>
                  <a:pt x="351" y="17"/>
                  <a:pt x="247" y="0"/>
                  <a:pt x="112" y="45"/>
                </a:cubicBezTo>
                <a:cubicBezTo>
                  <a:pt x="91" y="61"/>
                  <a:pt x="65" y="73"/>
                  <a:pt x="48" y="93"/>
                </a:cubicBezTo>
                <a:cubicBezTo>
                  <a:pt x="17" y="131"/>
                  <a:pt x="13" y="287"/>
                  <a:pt x="8" y="333"/>
                </a:cubicBezTo>
                <a:cubicBezTo>
                  <a:pt x="14" y="446"/>
                  <a:pt x="0" y="589"/>
                  <a:pt x="72" y="685"/>
                </a:cubicBezTo>
                <a:cubicBezTo>
                  <a:pt x="81" y="740"/>
                  <a:pt x="86" y="792"/>
                  <a:pt x="104" y="845"/>
                </a:cubicBezTo>
                <a:cubicBezTo>
                  <a:pt x="113" y="915"/>
                  <a:pt x="120" y="1005"/>
                  <a:pt x="152" y="1069"/>
                </a:cubicBezTo>
                <a:cubicBezTo>
                  <a:pt x="187" y="1139"/>
                  <a:pt x="263" y="1147"/>
                  <a:pt x="328" y="1157"/>
                </a:cubicBezTo>
                <a:cubicBezTo>
                  <a:pt x="519" y="1186"/>
                  <a:pt x="598" y="1191"/>
                  <a:pt x="824" y="1197"/>
                </a:cubicBezTo>
                <a:cubicBezTo>
                  <a:pt x="891" y="1214"/>
                  <a:pt x="959" y="1231"/>
                  <a:pt x="1024" y="1253"/>
                </a:cubicBezTo>
                <a:cubicBezTo>
                  <a:pt x="1056" y="1248"/>
                  <a:pt x="1088" y="1243"/>
                  <a:pt x="1120" y="1237"/>
                </a:cubicBezTo>
                <a:cubicBezTo>
                  <a:pt x="1142" y="1233"/>
                  <a:pt x="1169" y="1237"/>
                  <a:pt x="1184" y="1221"/>
                </a:cubicBezTo>
                <a:cubicBezTo>
                  <a:pt x="1198" y="1205"/>
                  <a:pt x="1188" y="1178"/>
                  <a:pt x="1192" y="1157"/>
                </a:cubicBezTo>
                <a:cubicBezTo>
                  <a:pt x="1196" y="1130"/>
                  <a:pt x="1203" y="1104"/>
                  <a:pt x="1208" y="1077"/>
                </a:cubicBezTo>
                <a:cubicBezTo>
                  <a:pt x="1216" y="977"/>
                  <a:pt x="1216" y="886"/>
                  <a:pt x="1192" y="789"/>
                </a:cubicBezTo>
                <a:cubicBezTo>
                  <a:pt x="1182" y="747"/>
                  <a:pt x="1125" y="706"/>
                  <a:pt x="1104" y="685"/>
                </a:cubicBezTo>
                <a:cubicBezTo>
                  <a:pt x="1049" y="630"/>
                  <a:pt x="1012" y="596"/>
                  <a:pt x="944" y="557"/>
                </a:cubicBezTo>
                <a:cubicBezTo>
                  <a:pt x="914" y="497"/>
                  <a:pt x="920" y="431"/>
                  <a:pt x="920" y="365"/>
                </a:cubicBezTo>
                <a:close/>
              </a:path>
            </a:pathLst>
          </a:custGeom>
          <a:gradFill rotWithShape="1">
            <a:gsLst>
              <a:gs pos="0">
                <a:srgbClr val="996633">
                  <a:alpha val="53998"/>
                </a:srgbClr>
              </a:gs>
              <a:gs pos="100000">
                <a:srgbClr val="472F18"/>
              </a:gs>
            </a:gsLst>
            <a:path path="rect">
              <a:fillToRect l="50000" t="50000" r="50000" b="50000"/>
            </a:path>
          </a:gradFill>
          <a:ln w="38100" cmpd="sng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55" name="Text Box 3"/>
          <p:cNvSpPr txBox="1">
            <a:spLocks noChangeArrowheads="1"/>
          </p:cNvSpPr>
          <p:nvPr/>
        </p:nvSpPr>
        <p:spPr bwMode="auto">
          <a:xfrm>
            <a:off x="323850" y="188913"/>
            <a:ext cx="4495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>
                <a:solidFill>
                  <a:srgbClr val="00FF00"/>
                </a:solidFill>
                <a:ea typeface="楷体_GB2312" pitchFamily="49" charset="-122"/>
              </a:rPr>
              <a:t>4-2   </a:t>
            </a:r>
            <a:r>
              <a:rPr kumimoji="0" lang="zh-CN" altLang="en-US" sz="2800">
                <a:solidFill>
                  <a:srgbClr val="00FF00"/>
                </a:solidFill>
                <a:ea typeface="楷体_GB2312" pitchFamily="49" charset="-122"/>
              </a:rPr>
              <a:t>质点系动量定理</a:t>
            </a:r>
          </a:p>
        </p:txBody>
      </p:sp>
      <p:graphicFrame>
        <p:nvGraphicFramePr>
          <p:cNvPr id="330757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6802758"/>
              </p:ext>
            </p:extLst>
          </p:nvPr>
        </p:nvGraphicFramePr>
        <p:xfrm>
          <a:off x="5708449" y="798513"/>
          <a:ext cx="1471814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4" name="Equation" r:id="rId3" imgW="736560" imgH="355320" progId="Equation.DSMT4">
                  <p:embed/>
                </p:oleObj>
              </mc:Choice>
              <mc:Fallback>
                <p:oleObj name="Equation" r:id="rId3" imgW="736560" imgH="355320" progId="Equation.DSMT4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8449" y="798513"/>
                        <a:ext cx="1471814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758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7229470"/>
              </p:ext>
            </p:extLst>
          </p:nvPr>
        </p:nvGraphicFramePr>
        <p:xfrm>
          <a:off x="838078" y="1941799"/>
          <a:ext cx="3229866" cy="672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5" name="Equation" r:id="rId5" imgW="1307880" imgH="253800" progId="Equation.DSMT4">
                  <p:embed/>
                </p:oleObj>
              </mc:Choice>
              <mc:Fallback>
                <p:oleObj name="Equation" r:id="rId5" imgW="1307880" imgH="253800" progId="Equation.DSMT4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078" y="1941799"/>
                        <a:ext cx="3229866" cy="6723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759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0689184"/>
              </p:ext>
            </p:extLst>
          </p:nvPr>
        </p:nvGraphicFramePr>
        <p:xfrm>
          <a:off x="898377" y="3085225"/>
          <a:ext cx="3169567" cy="659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6" name="Equation" r:id="rId7" imgW="1358640" imgH="253800" progId="Equation.DSMT4">
                  <p:embed/>
                </p:oleObj>
              </mc:Choice>
              <mc:Fallback>
                <p:oleObj name="Equation" r:id="rId7" imgW="1358640" imgH="253800" progId="Equation.DSMT4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377" y="3085225"/>
                        <a:ext cx="3169567" cy="6596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760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8773982"/>
              </p:ext>
            </p:extLst>
          </p:nvPr>
        </p:nvGraphicFramePr>
        <p:xfrm>
          <a:off x="849329" y="3900673"/>
          <a:ext cx="4595924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7" name="Equation" r:id="rId9" imgW="1955520" imgH="253800" progId="Equation.DSMT4">
                  <p:embed/>
                </p:oleObj>
              </mc:Choice>
              <mc:Fallback>
                <p:oleObj name="Equation" r:id="rId9" imgW="1955520" imgH="253800" progId="Equation.DSMT4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29" y="3900673"/>
                        <a:ext cx="4595924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761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1260839"/>
              </p:ext>
            </p:extLst>
          </p:nvPr>
        </p:nvGraphicFramePr>
        <p:xfrm>
          <a:off x="1643708" y="4815077"/>
          <a:ext cx="2722161" cy="883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8" name="Equation" r:id="rId11" imgW="1244520" imgH="355320" progId="Equation.DSMT4">
                  <p:embed/>
                </p:oleObj>
              </mc:Choice>
              <mc:Fallback>
                <p:oleObj name="Equation" r:id="rId11" imgW="1244520" imgH="355320" progId="Equation.DSMT4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708" y="4815077"/>
                        <a:ext cx="2722161" cy="883131"/>
                      </a:xfrm>
                      <a:prstGeom prst="rect">
                        <a:avLst/>
                      </a:prstGeom>
                      <a:solidFill>
                        <a:srgbClr val="009999">
                          <a:alpha val="47058"/>
                        </a:srgbClr>
                      </a:solidFill>
                      <a:ln w="19050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0762" name="AutoShape 10"/>
          <p:cNvSpPr>
            <a:spLocks noChangeArrowheads="1"/>
          </p:cNvSpPr>
          <p:nvPr/>
        </p:nvSpPr>
        <p:spPr bwMode="auto">
          <a:xfrm>
            <a:off x="4895850" y="1033463"/>
            <a:ext cx="677863" cy="203200"/>
          </a:xfrm>
          <a:prstGeom prst="rightArrow">
            <a:avLst>
              <a:gd name="adj1" fmla="val 50000"/>
              <a:gd name="adj2" fmla="val 83398"/>
            </a:avLst>
          </a:prstGeom>
          <a:gradFill rotWithShape="1">
            <a:gsLst>
              <a:gs pos="0">
                <a:srgbClr val="201636"/>
              </a:gs>
              <a:gs pos="50000">
                <a:srgbClr val="9966FF"/>
              </a:gs>
              <a:gs pos="100000">
                <a:srgbClr val="201636"/>
              </a:gs>
            </a:gsLst>
            <a:lin ang="5400000" scaled="1"/>
          </a:gra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30763" name="AutoShape 11"/>
          <p:cNvSpPr>
            <a:spLocks/>
          </p:cNvSpPr>
          <p:nvPr/>
        </p:nvSpPr>
        <p:spPr bwMode="auto">
          <a:xfrm>
            <a:off x="3987787" y="2016125"/>
            <a:ext cx="301625" cy="1671638"/>
          </a:xfrm>
          <a:prstGeom prst="rightBrace">
            <a:avLst>
              <a:gd name="adj1" fmla="val 46184"/>
              <a:gd name="adj2" fmla="val 50000"/>
            </a:avLst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30764" name="Line 12"/>
          <p:cNvSpPr>
            <a:spLocks noChangeShapeType="1"/>
          </p:cNvSpPr>
          <p:nvPr/>
        </p:nvSpPr>
        <p:spPr bwMode="auto">
          <a:xfrm flipH="1" flipV="1">
            <a:off x="6037263" y="3833813"/>
            <a:ext cx="762000" cy="609600"/>
          </a:xfrm>
          <a:prstGeom prst="line">
            <a:avLst/>
          </a:prstGeom>
          <a:noFill/>
          <a:ln w="38100">
            <a:solidFill>
              <a:srgbClr val="CCE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65" name="Line 13"/>
          <p:cNvSpPr>
            <a:spLocks noChangeShapeType="1"/>
          </p:cNvSpPr>
          <p:nvPr/>
        </p:nvSpPr>
        <p:spPr bwMode="auto">
          <a:xfrm rot="-10628960" flipH="1" flipV="1">
            <a:off x="7789863" y="5129213"/>
            <a:ext cx="762000" cy="609600"/>
          </a:xfrm>
          <a:prstGeom prst="line">
            <a:avLst/>
          </a:prstGeom>
          <a:noFill/>
          <a:ln w="38100">
            <a:solidFill>
              <a:srgbClr val="CCE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66" name="Line 14"/>
          <p:cNvSpPr>
            <a:spLocks noChangeShapeType="1"/>
          </p:cNvSpPr>
          <p:nvPr/>
        </p:nvSpPr>
        <p:spPr bwMode="auto">
          <a:xfrm flipV="1">
            <a:off x="6875463" y="3757613"/>
            <a:ext cx="914400" cy="68580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0767" name="Line 15"/>
          <p:cNvSpPr>
            <a:spLocks noChangeShapeType="1"/>
          </p:cNvSpPr>
          <p:nvPr/>
        </p:nvSpPr>
        <p:spPr bwMode="auto">
          <a:xfrm>
            <a:off x="7789863" y="5053013"/>
            <a:ext cx="838200" cy="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3076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24034"/>
              </p:ext>
            </p:extLst>
          </p:nvPr>
        </p:nvGraphicFramePr>
        <p:xfrm>
          <a:off x="6990321" y="4336769"/>
          <a:ext cx="570942" cy="487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9" name="Equation" r:id="rId13" imgW="190440" imgH="228600" progId="Equation.DSMT4">
                  <p:embed/>
                </p:oleObj>
              </mc:Choice>
              <mc:Fallback>
                <p:oleObj name="Equation" r:id="rId13" imgW="190440" imgH="2286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0321" y="4336769"/>
                        <a:ext cx="570942" cy="4877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76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442677"/>
              </p:ext>
            </p:extLst>
          </p:nvPr>
        </p:nvGraphicFramePr>
        <p:xfrm>
          <a:off x="7180263" y="4912136"/>
          <a:ext cx="508701" cy="455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30" name="Equation" r:id="rId15" imgW="203040" imgH="228600" progId="Equation.DSMT4">
                  <p:embed/>
                </p:oleObj>
              </mc:Choice>
              <mc:Fallback>
                <p:oleObj name="Equation" r:id="rId15" imgW="203040" imgH="2286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0263" y="4912136"/>
                        <a:ext cx="508701" cy="4557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77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9886624"/>
              </p:ext>
            </p:extLst>
          </p:nvPr>
        </p:nvGraphicFramePr>
        <p:xfrm>
          <a:off x="6191498" y="3441700"/>
          <a:ext cx="550788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31" name="Equation" r:id="rId17" imgW="203040" imgH="253800" progId="Equation.DSMT4">
                  <p:embed/>
                </p:oleObj>
              </mc:Choice>
              <mc:Fallback>
                <p:oleObj name="Equation" r:id="rId17" imgW="203040" imgH="2538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498" y="3441700"/>
                        <a:ext cx="550788" cy="63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77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911635"/>
              </p:ext>
            </p:extLst>
          </p:nvPr>
        </p:nvGraphicFramePr>
        <p:xfrm>
          <a:off x="8218488" y="5778499"/>
          <a:ext cx="626426" cy="686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32" name="Equation" r:id="rId19" imgW="215640" imgH="253800" progId="Equation.DSMT4">
                  <p:embed/>
                </p:oleObj>
              </mc:Choice>
              <mc:Fallback>
                <p:oleObj name="Equation" r:id="rId19" imgW="215640" imgH="2538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8488" y="5778499"/>
                        <a:ext cx="626426" cy="6866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77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894672"/>
              </p:ext>
            </p:extLst>
          </p:nvPr>
        </p:nvGraphicFramePr>
        <p:xfrm>
          <a:off x="7740540" y="3553158"/>
          <a:ext cx="448111" cy="525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33" name="Equation" r:id="rId21" imgW="164880" imgH="253800" progId="Equation.DSMT4">
                  <p:embed/>
                </p:oleObj>
              </mc:Choice>
              <mc:Fallback>
                <p:oleObj name="Equation" r:id="rId21" imgW="164880" imgH="2538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540" y="3553158"/>
                        <a:ext cx="448111" cy="5251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773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875888"/>
              </p:ext>
            </p:extLst>
          </p:nvPr>
        </p:nvGraphicFramePr>
        <p:xfrm>
          <a:off x="8450261" y="4580656"/>
          <a:ext cx="442801" cy="529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34" name="Equation" r:id="rId23" imgW="177480" imgH="253800" progId="Equation.DSMT4">
                  <p:embed/>
                </p:oleObj>
              </mc:Choice>
              <mc:Fallback>
                <p:oleObj name="Equation" r:id="rId23" imgW="177480" imgH="2538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0261" y="4580656"/>
                        <a:ext cx="442801" cy="5299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774" name="Objec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8859727"/>
              </p:ext>
            </p:extLst>
          </p:nvPr>
        </p:nvGraphicFramePr>
        <p:xfrm>
          <a:off x="4391348" y="2511264"/>
          <a:ext cx="2026915" cy="662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35" name="Equation" r:id="rId25" imgW="761760" imgH="253800" progId="Equation.DSMT4">
                  <p:embed/>
                </p:oleObj>
              </mc:Choice>
              <mc:Fallback>
                <p:oleObj name="Equation" r:id="rId25" imgW="761760" imgH="253800" progId="Equation.DSMT4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1348" y="2511264"/>
                        <a:ext cx="2026915" cy="6624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0775" name="Text Box 23"/>
          <p:cNvSpPr txBox="1">
            <a:spLocks noChangeArrowheads="1"/>
          </p:cNvSpPr>
          <p:nvPr/>
        </p:nvSpPr>
        <p:spPr bwMode="auto">
          <a:xfrm>
            <a:off x="1043608" y="5890995"/>
            <a:ext cx="47134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>
                <a:solidFill>
                  <a:srgbClr val="66FFFF"/>
                </a:solidFill>
                <a:ea typeface="楷体_GB2312" pitchFamily="49" charset="-122"/>
              </a:rPr>
              <a:t>质点系</a:t>
            </a:r>
            <a:r>
              <a:rPr kumimoji="0" lang="zh-CN" altLang="en-US" dirty="0" smtClean="0">
                <a:solidFill>
                  <a:srgbClr val="66FFFF"/>
                </a:solidFill>
                <a:ea typeface="楷体_GB2312" pitchFamily="49" charset="-122"/>
              </a:rPr>
              <a:t>动量定理（微分形式）</a:t>
            </a:r>
            <a:endParaRPr kumimoji="0" lang="zh-CN" altLang="en-US" b="0" dirty="0">
              <a:solidFill>
                <a:srgbClr val="66FFFF"/>
              </a:solidFill>
              <a:ea typeface="楷体_GB2312" pitchFamily="49" charset="-122"/>
            </a:endParaRPr>
          </a:p>
        </p:txBody>
      </p:sp>
      <p:sp>
        <p:nvSpPr>
          <p:cNvPr id="330776" name="Text Box 24"/>
          <p:cNvSpPr txBox="1">
            <a:spLocks noChangeArrowheads="1"/>
          </p:cNvSpPr>
          <p:nvPr/>
        </p:nvSpPr>
        <p:spPr bwMode="auto">
          <a:xfrm>
            <a:off x="755650" y="1485900"/>
            <a:ext cx="1741488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对质点</a:t>
            </a:r>
            <a:r>
              <a:rPr kumimoji="0" lang="en-US" altLang="zh-CN" i="1" dirty="0">
                <a:solidFill>
                  <a:srgbClr val="00FFFF"/>
                </a:solidFill>
                <a:ea typeface="楷体_GB2312" pitchFamily="49" charset="-122"/>
              </a:rPr>
              <a:t>m</a:t>
            </a:r>
            <a:r>
              <a:rPr kumimoji="0" lang="en-US" altLang="zh-CN" baseline="-25000" dirty="0">
                <a:solidFill>
                  <a:srgbClr val="00FFFF"/>
                </a:solidFill>
                <a:ea typeface="楷体_GB2312" pitchFamily="49" charset="-122"/>
              </a:rPr>
              <a:t>1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有</a:t>
            </a:r>
          </a:p>
        </p:txBody>
      </p:sp>
      <p:sp>
        <p:nvSpPr>
          <p:cNvPr id="330777" name="Rectangle 25"/>
          <p:cNvSpPr>
            <a:spLocks noChangeArrowheads="1"/>
          </p:cNvSpPr>
          <p:nvPr/>
        </p:nvSpPr>
        <p:spPr bwMode="auto">
          <a:xfrm>
            <a:off x="772964" y="2663743"/>
            <a:ext cx="1741488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对质点</a:t>
            </a:r>
            <a:r>
              <a:rPr kumimoji="0" lang="en-US" altLang="zh-CN" i="1" dirty="0">
                <a:solidFill>
                  <a:srgbClr val="00FFFF"/>
                </a:solidFill>
                <a:ea typeface="楷体_GB2312" pitchFamily="49" charset="-122"/>
              </a:rPr>
              <a:t>m</a:t>
            </a:r>
            <a:r>
              <a:rPr kumimoji="0" lang="en-US" altLang="zh-CN" baseline="-25000" dirty="0">
                <a:solidFill>
                  <a:srgbClr val="00FFFF"/>
                </a:solidFill>
                <a:ea typeface="楷体_GB2312" pitchFamily="49" charset="-122"/>
              </a:rPr>
              <a:t>2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有</a:t>
            </a:r>
          </a:p>
        </p:txBody>
      </p:sp>
      <p:sp>
        <p:nvSpPr>
          <p:cNvPr id="330778" name="Oval 26"/>
          <p:cNvSpPr>
            <a:spLocks noChangeArrowheads="1"/>
          </p:cNvSpPr>
          <p:nvPr/>
        </p:nvSpPr>
        <p:spPr bwMode="auto">
          <a:xfrm>
            <a:off x="7637463" y="497681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30779" name="Oval 27"/>
          <p:cNvSpPr>
            <a:spLocks noChangeArrowheads="1"/>
          </p:cNvSpPr>
          <p:nvPr/>
        </p:nvSpPr>
        <p:spPr bwMode="auto">
          <a:xfrm>
            <a:off x="6723063" y="436721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16414" name="Group 30"/>
          <p:cNvGrpSpPr>
            <a:grpSpLocks/>
          </p:cNvGrpSpPr>
          <p:nvPr/>
        </p:nvGrpSpPr>
        <p:grpSpPr bwMode="auto">
          <a:xfrm>
            <a:off x="755650" y="908050"/>
            <a:ext cx="4724400" cy="457200"/>
            <a:chOff x="476" y="591"/>
            <a:chExt cx="2976" cy="288"/>
          </a:xfrm>
        </p:grpSpPr>
        <p:sp>
          <p:nvSpPr>
            <p:cNvPr id="16412" name="Text Box 4"/>
            <p:cNvSpPr txBox="1">
              <a:spLocks noChangeArrowheads="1"/>
            </p:cNvSpPr>
            <p:nvPr/>
          </p:nvSpPr>
          <p:spPr bwMode="auto">
            <a:xfrm>
              <a:off x="476" y="591"/>
              <a:ext cx="29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i="1">
                  <a:solidFill>
                    <a:srgbClr val="66FFFF"/>
                  </a:solidFill>
                  <a:ea typeface="楷体_GB2312" pitchFamily="49" charset="-122"/>
                </a:rPr>
                <a:t>   </a:t>
              </a:r>
              <a:r>
                <a:rPr kumimoji="0" lang="en-US" altLang="zh-CN" i="1">
                  <a:solidFill>
                    <a:srgbClr val="FFFFFF"/>
                  </a:solidFill>
                  <a:ea typeface="楷体_GB2312" pitchFamily="49" charset="-122"/>
                </a:rPr>
                <a:t> </a:t>
              </a:r>
              <a:r>
                <a:rPr kumimoji="0" lang="zh-CN" altLang="en-US">
                  <a:solidFill>
                    <a:srgbClr val="FFFFFF"/>
                  </a:solidFill>
                  <a:ea typeface="楷体_GB2312" pitchFamily="49" charset="-122"/>
                </a:rPr>
                <a:t>表示质点系在时刻</a:t>
              </a:r>
              <a:r>
                <a:rPr kumimoji="0" lang="zh-CN" altLang="en-US">
                  <a:solidFill>
                    <a:srgbClr val="66FFFF"/>
                  </a:solidFill>
                  <a:ea typeface="楷体_GB2312" pitchFamily="49" charset="-122"/>
                </a:rPr>
                <a:t> </a:t>
              </a:r>
              <a:r>
                <a:rPr kumimoji="0" lang="en-US" altLang="zh-CN" i="1">
                  <a:solidFill>
                    <a:srgbClr val="66FFFF"/>
                  </a:solidFill>
                  <a:ea typeface="楷体_GB2312" pitchFamily="49" charset="-122"/>
                </a:rPr>
                <a:t>t</a:t>
              </a:r>
              <a:r>
                <a:rPr kumimoji="0" lang="en-US" altLang="zh-CN" i="1">
                  <a:solidFill>
                    <a:srgbClr val="FFFFFF"/>
                  </a:solidFill>
                  <a:ea typeface="楷体_GB2312" pitchFamily="49" charset="-122"/>
                </a:rPr>
                <a:t> </a:t>
              </a:r>
              <a:r>
                <a:rPr kumimoji="0" lang="zh-CN" altLang="en-US">
                  <a:solidFill>
                    <a:srgbClr val="FFFFFF"/>
                  </a:solidFill>
                  <a:ea typeface="楷体_GB2312" pitchFamily="49" charset="-122"/>
                </a:rPr>
                <a:t>的动量</a:t>
              </a:r>
            </a:p>
          </p:txBody>
        </p:sp>
        <p:graphicFrame>
          <p:nvGraphicFramePr>
            <p:cNvPr id="16413" name="Object 29"/>
            <p:cNvGraphicFramePr>
              <a:graphicFrameLocks noChangeAspect="1"/>
            </p:cNvGraphicFramePr>
            <p:nvPr/>
          </p:nvGraphicFramePr>
          <p:xfrm>
            <a:off x="521" y="618"/>
            <a:ext cx="184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36" name="公式" r:id="rId27" imgW="109716" imgH="156968" progId="Equation.3">
                    <p:embed/>
                  </p:oleObj>
                </mc:Choice>
                <mc:Fallback>
                  <p:oleObj name="公式" r:id="rId27" imgW="109716" imgH="156968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" y="618"/>
                          <a:ext cx="184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0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30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0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0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0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0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0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30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0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0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30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30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30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30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30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30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0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30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30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30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30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30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30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30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30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30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330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754" grpId="0" animBg="1"/>
      <p:bldP spid="330755" grpId="0" autoUpdateAnimBg="0"/>
      <p:bldP spid="330762" grpId="0" animBg="1"/>
      <p:bldP spid="330763" grpId="0" animBg="1"/>
      <p:bldP spid="330764" grpId="0" animBg="1"/>
      <p:bldP spid="330765" grpId="0" animBg="1"/>
      <p:bldP spid="330766" grpId="0" animBg="1"/>
      <p:bldP spid="330767" grpId="0" animBg="1"/>
      <p:bldP spid="330775" grpId="0" autoUpdateAnimBg="0"/>
      <p:bldP spid="330776" grpId="0" autoUpdateAnimBg="0"/>
      <p:bldP spid="330777" grpId="0" autoUpdateAnimBg="0"/>
      <p:bldP spid="330778" grpId="0" animBg="1"/>
      <p:bldP spid="33077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Text Box 2"/>
          <p:cNvSpPr txBox="1">
            <a:spLocks noChangeArrowheads="1"/>
          </p:cNvSpPr>
          <p:nvPr/>
        </p:nvSpPr>
        <p:spPr bwMode="auto">
          <a:xfrm>
            <a:off x="706438" y="652463"/>
            <a:ext cx="202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在有限时间内</a:t>
            </a:r>
            <a:endParaRPr kumimoji="0" lang="zh-CN" altLang="en-US" b="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331779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5828631"/>
              </p:ext>
            </p:extLst>
          </p:nvPr>
        </p:nvGraphicFramePr>
        <p:xfrm>
          <a:off x="2970212" y="427099"/>
          <a:ext cx="3546004" cy="93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4" name="Equation" r:id="rId3" imgW="1904760" imgH="419040" progId="Equation.DSMT4">
                  <p:embed/>
                </p:oleObj>
              </mc:Choice>
              <mc:Fallback>
                <p:oleObj name="Equation" r:id="rId3" imgW="1904760" imgH="419040" progId="Equation.DSMT4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0212" y="427099"/>
                        <a:ext cx="3546004" cy="938152"/>
                      </a:xfrm>
                      <a:prstGeom prst="rect">
                        <a:avLst/>
                      </a:prstGeom>
                      <a:solidFill>
                        <a:srgbClr val="009999">
                          <a:alpha val="39999"/>
                        </a:srgbClr>
                      </a:solidFill>
                      <a:ln w="19050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1780" name="Text Box 4"/>
          <p:cNvSpPr txBox="1">
            <a:spLocks noChangeArrowheads="1"/>
          </p:cNvSpPr>
          <p:nvPr/>
        </p:nvSpPr>
        <p:spPr bwMode="auto">
          <a:xfrm>
            <a:off x="684213" y="1439863"/>
            <a:ext cx="800893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</a:pP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某段时间内，质点系动量的增量，等于作用在质点系上所有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外力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在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同一时间内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的冲量的</a:t>
            </a:r>
            <a:r>
              <a:rPr kumimoji="0" lang="zh-CN" altLang="en-US">
                <a:solidFill>
                  <a:srgbClr val="00FFFF"/>
                </a:solidFill>
                <a:ea typeface="楷体_GB2312" pitchFamily="49" charset="-122"/>
              </a:rPr>
              <a:t>矢量和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——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质点系动量定理</a:t>
            </a:r>
          </a:p>
        </p:txBody>
      </p:sp>
      <p:sp>
        <p:nvSpPr>
          <p:cNvPr id="331781" name="Text Box 5"/>
          <p:cNvSpPr txBox="1">
            <a:spLocks noChangeArrowheads="1"/>
          </p:cNvSpPr>
          <p:nvPr/>
        </p:nvSpPr>
        <p:spPr bwMode="auto">
          <a:xfrm>
            <a:off x="841375" y="2563813"/>
            <a:ext cx="2435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说明</a:t>
            </a:r>
          </a:p>
        </p:txBody>
      </p:sp>
      <p:sp>
        <p:nvSpPr>
          <p:cNvPr id="331782" name="AutoShape 6"/>
          <p:cNvSpPr>
            <a:spLocks noChangeAspect="1" noChangeArrowheads="1"/>
          </p:cNvSpPr>
          <p:nvPr/>
        </p:nvSpPr>
        <p:spPr bwMode="auto">
          <a:xfrm>
            <a:off x="439738" y="2593975"/>
            <a:ext cx="460375" cy="403225"/>
          </a:xfrm>
          <a:prstGeom prst="star5">
            <a:avLst/>
          </a:prstGeom>
          <a:solidFill>
            <a:srgbClr val="FF3300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31783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4870768"/>
              </p:ext>
            </p:extLst>
          </p:nvPr>
        </p:nvGraphicFramePr>
        <p:xfrm>
          <a:off x="2636056" y="2652188"/>
          <a:ext cx="3401988" cy="2585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5" name="Equation" r:id="rId5" imgW="1409400" imgH="1143000" progId="Equation.DSMT4">
                  <p:embed/>
                </p:oleObj>
              </mc:Choice>
              <mc:Fallback>
                <p:oleObj name="Equation" r:id="rId5" imgW="1409400" imgH="1143000" progId="Equation.DSMT4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6056" y="2652188"/>
                        <a:ext cx="3401988" cy="25852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1784" name="Text Box 8"/>
          <p:cNvSpPr txBox="1">
            <a:spLocks noChangeArrowheads="1"/>
          </p:cNvSpPr>
          <p:nvPr/>
        </p:nvSpPr>
        <p:spPr bwMode="auto">
          <a:xfrm>
            <a:off x="912813" y="3787775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(1) 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直角系</a:t>
            </a:r>
            <a:endParaRPr kumimoji="0" lang="zh-CN" altLang="en-US" b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31785" name="Text Box 9"/>
          <p:cNvSpPr txBox="1">
            <a:spLocks noChangeArrowheads="1"/>
          </p:cNvSpPr>
          <p:nvPr/>
        </p:nvSpPr>
        <p:spPr bwMode="auto">
          <a:xfrm>
            <a:off x="893763" y="5172075"/>
            <a:ext cx="6308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dirty="0">
                <a:solidFill>
                  <a:srgbClr val="FFFFFF"/>
                </a:solidFill>
                <a:ea typeface="楷体_GB2312" pitchFamily="49" charset="-122"/>
              </a:rPr>
              <a:t>(2) 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只有</a:t>
            </a:r>
            <a:r>
              <a:rPr kumimoji="0" lang="zh-CN" altLang="en-US" dirty="0" smtClean="0">
                <a:solidFill>
                  <a:srgbClr val="66FFFF"/>
                </a:solidFill>
                <a:ea typeface="楷体_GB2312" pitchFamily="49" charset="-122"/>
              </a:rPr>
              <a:t>外力</a:t>
            </a:r>
            <a:r>
              <a:rPr kumimoji="0"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能够</a:t>
            </a:r>
            <a:r>
              <a:rPr kumimoji="0"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改变</a:t>
            </a:r>
            <a:r>
              <a:rPr kumimoji="0" lang="zh-CN" altLang="en-US" dirty="0">
                <a:solidFill>
                  <a:srgbClr val="66FFFF"/>
                </a:solidFill>
                <a:ea typeface="楷体_GB2312" pitchFamily="49" charset="-122"/>
              </a:rPr>
              <a:t>系统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的总动量</a:t>
            </a:r>
            <a:endParaRPr kumimoji="0" lang="zh-CN" altLang="en-US" b="0" dirty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31786" name="Text Box 10"/>
          <p:cNvSpPr txBox="1">
            <a:spLocks noChangeArrowheads="1"/>
          </p:cNvSpPr>
          <p:nvPr/>
        </p:nvSpPr>
        <p:spPr bwMode="auto">
          <a:xfrm>
            <a:off x="876300" y="5745163"/>
            <a:ext cx="826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(3) 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内力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可改变系统内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单个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质点的动量 </a:t>
            </a:r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—— 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内部作用复杂</a:t>
            </a:r>
            <a:endParaRPr kumimoji="0" lang="zh-CN" altLang="en-US" b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31787" name="Rectangle 11"/>
          <p:cNvSpPr>
            <a:spLocks noChangeArrowheads="1"/>
          </p:cNvSpPr>
          <p:nvPr/>
        </p:nvSpPr>
        <p:spPr bwMode="auto">
          <a:xfrm>
            <a:off x="890588" y="6197600"/>
            <a:ext cx="3446462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(4)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只适用于惯性系        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 </a:t>
            </a:r>
          </a:p>
        </p:txBody>
      </p:sp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6724367" y="465564"/>
            <a:ext cx="240341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>
                <a:solidFill>
                  <a:srgbClr val="66FFFF"/>
                </a:solidFill>
                <a:ea typeface="楷体_GB2312" pitchFamily="49" charset="-122"/>
              </a:rPr>
              <a:t>质点系</a:t>
            </a:r>
            <a:r>
              <a:rPr kumimoji="0" lang="zh-CN" altLang="en-US" dirty="0" smtClean="0">
                <a:solidFill>
                  <a:srgbClr val="66FFFF"/>
                </a:solidFill>
                <a:ea typeface="楷体_GB2312" pitchFamily="49" charset="-122"/>
              </a:rPr>
              <a:t>动量定理（积分形式）</a:t>
            </a:r>
            <a:endParaRPr kumimoji="0" lang="zh-CN" altLang="en-US" b="0" dirty="0">
              <a:solidFill>
                <a:srgbClr val="66FFFF"/>
              </a:solidFill>
              <a:ea typeface="楷体_GB2312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504066"/>
              </p:ext>
            </p:extLst>
          </p:nvPr>
        </p:nvGraphicFramePr>
        <p:xfrm>
          <a:off x="6067000" y="3483641"/>
          <a:ext cx="2760663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6" name="Equation" r:id="rId7" imgW="2759966" imgH="921993" progId="Equation.DSMT4">
                  <p:embed/>
                </p:oleObj>
              </mc:Choice>
              <mc:Fallback>
                <p:oleObj name="Equation" r:id="rId7" imgW="2759966" imgH="92199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67000" y="3483641"/>
                        <a:ext cx="2760663" cy="92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3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3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3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3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3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778" grpId="0" autoUpdateAnimBg="0"/>
      <p:bldP spid="331780" grpId="0"/>
      <p:bldP spid="331781" grpId="0"/>
      <p:bldP spid="331784" grpId="0" autoUpdateAnimBg="0"/>
      <p:bldP spid="331785" grpId="0" autoUpdateAnimBg="0"/>
      <p:bldP spid="331786" grpId="0" autoUpdateAnimBg="0"/>
      <p:bldP spid="331787" grpId="0"/>
      <p:bldP spid="12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Text Box 2"/>
          <p:cNvSpPr txBox="1">
            <a:spLocks noChangeArrowheads="1"/>
          </p:cNvSpPr>
          <p:nvPr/>
        </p:nvSpPr>
        <p:spPr bwMode="auto">
          <a:xfrm>
            <a:off x="931863" y="332656"/>
            <a:ext cx="8212137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一粒子弹水平地穿过并排静止放置在</a:t>
            </a:r>
            <a:r>
              <a:rPr kumimoji="0" lang="zh-CN" altLang="en-US">
                <a:solidFill>
                  <a:srgbClr val="00FFFF"/>
                </a:solidFill>
                <a:ea typeface="楷体_GB2312" pitchFamily="49" charset="-122"/>
              </a:rPr>
              <a:t>光滑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水平面上的木块，已知两木块的质量分别为 </a:t>
            </a:r>
            <a:r>
              <a:rPr kumimoji="0" lang="en-US" altLang="zh-CN" i="1">
                <a:solidFill>
                  <a:srgbClr val="66FFFF"/>
                </a:solidFill>
                <a:ea typeface="楷体_GB2312" pitchFamily="49" charset="-122"/>
              </a:rPr>
              <a:t>m</a:t>
            </a:r>
            <a:r>
              <a:rPr kumimoji="0" lang="en-US" altLang="zh-CN" baseline="-25000">
                <a:solidFill>
                  <a:srgbClr val="66FFFF"/>
                </a:solidFill>
                <a:ea typeface="楷体_GB2312" pitchFamily="49" charset="-122"/>
              </a:rPr>
              <a:t>1</a:t>
            </a:r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,</a:t>
            </a:r>
            <a:r>
              <a:rPr kumimoji="0" lang="en-US" altLang="zh-CN" i="1">
                <a:solidFill>
                  <a:srgbClr val="66FFFF"/>
                </a:solidFill>
                <a:ea typeface="楷体_GB2312" pitchFamily="49" charset="-122"/>
              </a:rPr>
              <a:t>m</a:t>
            </a:r>
            <a:r>
              <a:rPr kumimoji="0" lang="en-US" altLang="zh-CN" baseline="-25000">
                <a:solidFill>
                  <a:srgbClr val="66FFFF"/>
                </a:solidFill>
                <a:ea typeface="楷体_GB2312" pitchFamily="49" charset="-122"/>
              </a:rPr>
              <a:t>2</a:t>
            </a:r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，子弹穿过两木块的时间各为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</a:t>
            </a:r>
            <a:r>
              <a:rPr kumimoji="0" lang="zh-CN" altLang="en-US" i="1">
                <a:solidFill>
                  <a:srgbClr val="66FFFF"/>
                </a:solidFill>
                <a:ea typeface="楷体_GB2312" pitchFamily="49" charset="-122"/>
              </a:rPr>
              <a:t> </a:t>
            </a:r>
            <a:r>
              <a:rPr kumimoji="0" lang="en-US" altLang="zh-CN" i="1">
                <a:solidFill>
                  <a:srgbClr val="66FFFF"/>
                </a:solidFill>
                <a:ea typeface="楷体_GB2312" pitchFamily="49" charset="-122"/>
              </a:rPr>
              <a:t>t</a:t>
            </a:r>
            <a:r>
              <a:rPr kumimoji="0" lang="en-US" altLang="zh-CN" baseline="-25000">
                <a:solidFill>
                  <a:srgbClr val="66FFFF"/>
                </a:solidFill>
                <a:ea typeface="楷体_GB2312" pitchFamily="49" charset="-122"/>
              </a:rPr>
              <a:t>1</a:t>
            </a:r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, </a:t>
            </a:r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</a:t>
            </a:r>
            <a:r>
              <a:rPr kumimoji="0" lang="en-US" altLang="zh-CN" i="1">
                <a:solidFill>
                  <a:srgbClr val="66FFFF"/>
                </a:solidFill>
                <a:ea typeface="楷体_GB2312" pitchFamily="49" charset="-122"/>
              </a:rPr>
              <a:t> t</a:t>
            </a:r>
            <a:r>
              <a:rPr kumimoji="0" lang="en-US" altLang="zh-CN" baseline="-25000">
                <a:solidFill>
                  <a:srgbClr val="66FFFF"/>
                </a:solidFill>
                <a:ea typeface="楷体_GB2312" pitchFamily="49" charset="-122"/>
              </a:rPr>
              <a:t>2</a:t>
            </a:r>
            <a:r>
              <a:rPr kumimoji="0" lang="en-US" altLang="zh-CN" i="1" baseline="-25000">
                <a:solidFill>
                  <a:srgbClr val="FFFFFF"/>
                </a:solidFill>
                <a:ea typeface="楷体_GB2312" pitchFamily="49" charset="-122"/>
              </a:rPr>
              <a:t>  </a:t>
            </a:r>
            <a:r>
              <a:rPr kumimoji="0" lang="en-US" altLang="zh-CN" baseline="-25000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kumimoji="0" lang="zh-CN" altLang="en-US" baseline="-25000">
                <a:solidFill>
                  <a:srgbClr val="FFFFFF"/>
                </a:solidFill>
                <a:ea typeface="楷体_GB2312" pitchFamily="49" charset="-122"/>
              </a:rPr>
              <a:t>，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设子弹在木块中所受的阻力为恒力</a:t>
            </a:r>
            <a:r>
              <a:rPr kumimoji="0" lang="en-US" altLang="zh-CN" i="1">
                <a:solidFill>
                  <a:srgbClr val="66FFFF"/>
                </a:solidFill>
                <a:ea typeface="楷体_GB2312" pitchFamily="49" charset="-122"/>
              </a:rPr>
              <a:t>F</a:t>
            </a:r>
            <a:endParaRPr kumimoji="0" lang="en-US" altLang="zh-CN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287747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5372737"/>
              </p:ext>
            </p:extLst>
          </p:nvPr>
        </p:nvGraphicFramePr>
        <p:xfrm>
          <a:off x="1049338" y="3940175"/>
          <a:ext cx="3024187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7" name="Equation" r:id="rId3" imgW="1409400" imgH="253800" progId="Equation.DSMT4">
                  <p:embed/>
                </p:oleObj>
              </mc:Choice>
              <mc:Fallback>
                <p:oleObj name="Equation" r:id="rId3" imgW="1409400" imgH="253800" progId="Equation.DSMT4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338" y="3940175"/>
                        <a:ext cx="3024187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4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457539"/>
              </p:ext>
            </p:extLst>
          </p:nvPr>
        </p:nvGraphicFramePr>
        <p:xfrm>
          <a:off x="1049338" y="5030859"/>
          <a:ext cx="2736304" cy="591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8" name="Equation" r:id="rId5" imgW="1206360" imgH="228600" progId="Equation.DSMT4">
                  <p:embed/>
                </p:oleObj>
              </mc:Choice>
              <mc:Fallback>
                <p:oleObj name="Equation" r:id="rId5" imgW="1206360" imgH="228600" progId="Equation.DSMT4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338" y="5030859"/>
                        <a:ext cx="2736304" cy="5912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49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8735068"/>
              </p:ext>
            </p:extLst>
          </p:nvPr>
        </p:nvGraphicFramePr>
        <p:xfrm>
          <a:off x="1935163" y="5673702"/>
          <a:ext cx="1850479" cy="1031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9" name="Equation" r:id="rId7" imgW="799920" imgH="431640" progId="Equation.DSMT4">
                  <p:embed/>
                </p:oleObj>
              </mc:Choice>
              <mc:Fallback>
                <p:oleObj name="Equation" r:id="rId7" imgW="799920" imgH="431640" progId="Equation.DSMT4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5163" y="5673702"/>
                        <a:ext cx="1850479" cy="10313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50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7387590"/>
              </p:ext>
            </p:extLst>
          </p:nvPr>
        </p:nvGraphicFramePr>
        <p:xfrm>
          <a:off x="4843785" y="5703083"/>
          <a:ext cx="2453631" cy="98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70" name="Equation" r:id="rId9" imgW="1282680" imgH="431640" progId="Equation.DSMT4">
                  <p:embed/>
                </p:oleObj>
              </mc:Choice>
              <mc:Fallback>
                <p:oleObj name="Equation" r:id="rId9" imgW="1282680" imgH="431640" progId="Equation.DSMT4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3785" y="5703083"/>
                        <a:ext cx="2453631" cy="989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7751" name="Group 7"/>
          <p:cNvGrpSpPr>
            <a:grpSpLocks/>
          </p:cNvGrpSpPr>
          <p:nvPr/>
        </p:nvGrpSpPr>
        <p:grpSpPr bwMode="auto">
          <a:xfrm>
            <a:off x="5626100" y="2517056"/>
            <a:ext cx="2889250" cy="1609725"/>
            <a:chOff x="3940" y="1488"/>
            <a:chExt cx="1820" cy="1290"/>
          </a:xfrm>
        </p:grpSpPr>
        <p:sp>
          <p:nvSpPr>
            <p:cNvPr id="18446" name="Rectangle 8"/>
            <p:cNvSpPr>
              <a:spLocks noChangeArrowheads="1"/>
            </p:cNvSpPr>
            <p:nvPr/>
          </p:nvSpPr>
          <p:spPr bwMode="auto">
            <a:xfrm>
              <a:off x="3940" y="2669"/>
              <a:ext cx="1784" cy="1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CCCC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0">
                <a:solidFill>
                  <a:srgbClr val="000000"/>
                </a:solidFill>
              </a:endParaRPr>
            </a:p>
          </p:txBody>
        </p:sp>
        <p:sp>
          <p:nvSpPr>
            <p:cNvPr id="18447" name="Freeform 9"/>
            <p:cNvSpPr>
              <a:spLocks/>
            </p:cNvSpPr>
            <p:nvPr/>
          </p:nvSpPr>
          <p:spPr bwMode="auto">
            <a:xfrm>
              <a:off x="4168" y="2674"/>
              <a:ext cx="98" cy="104"/>
            </a:xfrm>
            <a:custGeom>
              <a:avLst/>
              <a:gdLst>
                <a:gd name="T0" fmla="*/ 98 w 98"/>
                <a:gd name="T1" fmla="*/ 93 h 104"/>
                <a:gd name="T2" fmla="*/ 10 w 98"/>
                <a:gd name="T3" fmla="*/ 0 h 104"/>
                <a:gd name="T4" fmla="*/ 0 w 98"/>
                <a:gd name="T5" fmla="*/ 11 h 104"/>
                <a:gd name="T6" fmla="*/ 83 w 98"/>
                <a:gd name="T7" fmla="*/ 104 h 104"/>
                <a:gd name="T8" fmla="*/ 98 w 98"/>
                <a:gd name="T9" fmla="*/ 93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" h="104">
                  <a:moveTo>
                    <a:pt x="98" y="93"/>
                  </a:moveTo>
                  <a:lnTo>
                    <a:pt x="10" y="0"/>
                  </a:lnTo>
                  <a:lnTo>
                    <a:pt x="0" y="11"/>
                  </a:lnTo>
                  <a:lnTo>
                    <a:pt x="83" y="104"/>
                  </a:lnTo>
                  <a:lnTo>
                    <a:pt x="98" y="9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CCC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8" name="Freeform 10"/>
            <p:cNvSpPr>
              <a:spLocks/>
            </p:cNvSpPr>
            <p:nvPr/>
          </p:nvSpPr>
          <p:spPr bwMode="auto">
            <a:xfrm>
              <a:off x="4256" y="2674"/>
              <a:ext cx="99" cy="104"/>
            </a:xfrm>
            <a:custGeom>
              <a:avLst/>
              <a:gdLst>
                <a:gd name="T0" fmla="*/ 99 w 99"/>
                <a:gd name="T1" fmla="*/ 93 h 104"/>
                <a:gd name="T2" fmla="*/ 16 w 99"/>
                <a:gd name="T3" fmla="*/ 0 h 104"/>
                <a:gd name="T4" fmla="*/ 0 w 99"/>
                <a:gd name="T5" fmla="*/ 11 h 104"/>
                <a:gd name="T6" fmla="*/ 88 w 99"/>
                <a:gd name="T7" fmla="*/ 104 h 104"/>
                <a:gd name="T8" fmla="*/ 99 w 99"/>
                <a:gd name="T9" fmla="*/ 93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" h="104">
                  <a:moveTo>
                    <a:pt x="99" y="93"/>
                  </a:moveTo>
                  <a:lnTo>
                    <a:pt x="16" y="0"/>
                  </a:lnTo>
                  <a:lnTo>
                    <a:pt x="0" y="11"/>
                  </a:lnTo>
                  <a:lnTo>
                    <a:pt x="88" y="104"/>
                  </a:lnTo>
                  <a:lnTo>
                    <a:pt x="99" y="9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CCC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9" name="Freeform 11"/>
            <p:cNvSpPr>
              <a:spLocks/>
            </p:cNvSpPr>
            <p:nvPr/>
          </p:nvSpPr>
          <p:spPr bwMode="auto">
            <a:xfrm>
              <a:off x="4349" y="2674"/>
              <a:ext cx="99" cy="104"/>
            </a:xfrm>
            <a:custGeom>
              <a:avLst/>
              <a:gdLst>
                <a:gd name="T0" fmla="*/ 99 w 99"/>
                <a:gd name="T1" fmla="*/ 93 h 104"/>
                <a:gd name="T2" fmla="*/ 11 w 99"/>
                <a:gd name="T3" fmla="*/ 0 h 104"/>
                <a:gd name="T4" fmla="*/ 0 w 99"/>
                <a:gd name="T5" fmla="*/ 11 h 104"/>
                <a:gd name="T6" fmla="*/ 83 w 99"/>
                <a:gd name="T7" fmla="*/ 104 h 104"/>
                <a:gd name="T8" fmla="*/ 99 w 99"/>
                <a:gd name="T9" fmla="*/ 93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" h="104">
                  <a:moveTo>
                    <a:pt x="99" y="93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83" y="104"/>
                  </a:lnTo>
                  <a:lnTo>
                    <a:pt x="99" y="9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CCC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0" name="Freeform 12"/>
            <p:cNvSpPr>
              <a:spLocks/>
            </p:cNvSpPr>
            <p:nvPr/>
          </p:nvSpPr>
          <p:spPr bwMode="auto">
            <a:xfrm>
              <a:off x="4531" y="2674"/>
              <a:ext cx="98" cy="104"/>
            </a:xfrm>
            <a:custGeom>
              <a:avLst/>
              <a:gdLst>
                <a:gd name="T0" fmla="*/ 98 w 98"/>
                <a:gd name="T1" fmla="*/ 93 h 104"/>
                <a:gd name="T2" fmla="*/ 10 w 98"/>
                <a:gd name="T3" fmla="*/ 0 h 104"/>
                <a:gd name="T4" fmla="*/ 0 w 98"/>
                <a:gd name="T5" fmla="*/ 11 h 104"/>
                <a:gd name="T6" fmla="*/ 83 w 98"/>
                <a:gd name="T7" fmla="*/ 104 h 104"/>
                <a:gd name="T8" fmla="*/ 98 w 98"/>
                <a:gd name="T9" fmla="*/ 93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" h="104">
                  <a:moveTo>
                    <a:pt x="98" y="93"/>
                  </a:moveTo>
                  <a:lnTo>
                    <a:pt x="10" y="0"/>
                  </a:lnTo>
                  <a:lnTo>
                    <a:pt x="0" y="11"/>
                  </a:lnTo>
                  <a:lnTo>
                    <a:pt x="83" y="104"/>
                  </a:lnTo>
                  <a:lnTo>
                    <a:pt x="98" y="9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CCC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1" name="Freeform 13"/>
            <p:cNvSpPr>
              <a:spLocks/>
            </p:cNvSpPr>
            <p:nvPr/>
          </p:nvSpPr>
          <p:spPr bwMode="auto">
            <a:xfrm>
              <a:off x="4619" y="2674"/>
              <a:ext cx="99" cy="104"/>
            </a:xfrm>
            <a:custGeom>
              <a:avLst/>
              <a:gdLst>
                <a:gd name="T0" fmla="*/ 99 w 99"/>
                <a:gd name="T1" fmla="*/ 93 h 104"/>
                <a:gd name="T2" fmla="*/ 16 w 99"/>
                <a:gd name="T3" fmla="*/ 0 h 104"/>
                <a:gd name="T4" fmla="*/ 0 w 99"/>
                <a:gd name="T5" fmla="*/ 11 h 104"/>
                <a:gd name="T6" fmla="*/ 88 w 99"/>
                <a:gd name="T7" fmla="*/ 104 h 104"/>
                <a:gd name="T8" fmla="*/ 99 w 99"/>
                <a:gd name="T9" fmla="*/ 93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" h="104">
                  <a:moveTo>
                    <a:pt x="99" y="93"/>
                  </a:moveTo>
                  <a:lnTo>
                    <a:pt x="16" y="0"/>
                  </a:lnTo>
                  <a:lnTo>
                    <a:pt x="0" y="11"/>
                  </a:lnTo>
                  <a:lnTo>
                    <a:pt x="88" y="104"/>
                  </a:lnTo>
                  <a:lnTo>
                    <a:pt x="99" y="9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CCC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2" name="Freeform 14"/>
            <p:cNvSpPr>
              <a:spLocks/>
            </p:cNvSpPr>
            <p:nvPr/>
          </p:nvSpPr>
          <p:spPr bwMode="auto">
            <a:xfrm>
              <a:off x="4437" y="2674"/>
              <a:ext cx="99" cy="104"/>
            </a:xfrm>
            <a:custGeom>
              <a:avLst/>
              <a:gdLst>
                <a:gd name="T0" fmla="*/ 99 w 99"/>
                <a:gd name="T1" fmla="*/ 93 h 104"/>
                <a:gd name="T2" fmla="*/ 16 w 99"/>
                <a:gd name="T3" fmla="*/ 0 h 104"/>
                <a:gd name="T4" fmla="*/ 0 w 99"/>
                <a:gd name="T5" fmla="*/ 11 h 104"/>
                <a:gd name="T6" fmla="*/ 89 w 99"/>
                <a:gd name="T7" fmla="*/ 104 h 104"/>
                <a:gd name="T8" fmla="*/ 99 w 99"/>
                <a:gd name="T9" fmla="*/ 93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" h="104">
                  <a:moveTo>
                    <a:pt x="99" y="93"/>
                  </a:moveTo>
                  <a:lnTo>
                    <a:pt x="16" y="0"/>
                  </a:lnTo>
                  <a:lnTo>
                    <a:pt x="0" y="11"/>
                  </a:lnTo>
                  <a:lnTo>
                    <a:pt x="89" y="104"/>
                  </a:lnTo>
                  <a:lnTo>
                    <a:pt x="99" y="9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CCC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3" name="Freeform 15"/>
            <p:cNvSpPr>
              <a:spLocks/>
            </p:cNvSpPr>
            <p:nvPr/>
          </p:nvSpPr>
          <p:spPr bwMode="auto">
            <a:xfrm>
              <a:off x="4577" y="2674"/>
              <a:ext cx="94" cy="104"/>
            </a:xfrm>
            <a:custGeom>
              <a:avLst/>
              <a:gdLst>
                <a:gd name="T0" fmla="*/ 94 w 94"/>
                <a:gd name="T1" fmla="*/ 93 h 104"/>
                <a:gd name="T2" fmla="*/ 11 w 94"/>
                <a:gd name="T3" fmla="*/ 0 h 104"/>
                <a:gd name="T4" fmla="*/ 0 w 94"/>
                <a:gd name="T5" fmla="*/ 11 h 104"/>
                <a:gd name="T6" fmla="*/ 83 w 94"/>
                <a:gd name="T7" fmla="*/ 104 h 104"/>
                <a:gd name="T8" fmla="*/ 94 w 94"/>
                <a:gd name="T9" fmla="*/ 93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4" h="104">
                  <a:moveTo>
                    <a:pt x="94" y="93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83" y="104"/>
                  </a:lnTo>
                  <a:lnTo>
                    <a:pt x="94" y="9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CCC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4" name="Freeform 16"/>
            <p:cNvSpPr>
              <a:spLocks/>
            </p:cNvSpPr>
            <p:nvPr/>
          </p:nvSpPr>
          <p:spPr bwMode="auto">
            <a:xfrm>
              <a:off x="4666" y="2674"/>
              <a:ext cx="98" cy="104"/>
            </a:xfrm>
            <a:custGeom>
              <a:avLst/>
              <a:gdLst>
                <a:gd name="T0" fmla="*/ 98 w 98"/>
                <a:gd name="T1" fmla="*/ 93 h 104"/>
                <a:gd name="T2" fmla="*/ 10 w 98"/>
                <a:gd name="T3" fmla="*/ 0 h 104"/>
                <a:gd name="T4" fmla="*/ 0 w 98"/>
                <a:gd name="T5" fmla="*/ 11 h 104"/>
                <a:gd name="T6" fmla="*/ 88 w 98"/>
                <a:gd name="T7" fmla="*/ 104 h 104"/>
                <a:gd name="T8" fmla="*/ 98 w 98"/>
                <a:gd name="T9" fmla="*/ 93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" h="104">
                  <a:moveTo>
                    <a:pt x="98" y="93"/>
                  </a:moveTo>
                  <a:lnTo>
                    <a:pt x="10" y="0"/>
                  </a:lnTo>
                  <a:lnTo>
                    <a:pt x="0" y="11"/>
                  </a:lnTo>
                  <a:lnTo>
                    <a:pt x="88" y="104"/>
                  </a:lnTo>
                  <a:lnTo>
                    <a:pt x="98" y="9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CCC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5" name="Freeform 17"/>
            <p:cNvSpPr>
              <a:spLocks/>
            </p:cNvSpPr>
            <p:nvPr/>
          </p:nvSpPr>
          <p:spPr bwMode="auto">
            <a:xfrm>
              <a:off x="4712" y="2674"/>
              <a:ext cx="99" cy="104"/>
            </a:xfrm>
            <a:custGeom>
              <a:avLst/>
              <a:gdLst>
                <a:gd name="T0" fmla="*/ 99 w 99"/>
                <a:gd name="T1" fmla="*/ 93 h 104"/>
                <a:gd name="T2" fmla="*/ 11 w 99"/>
                <a:gd name="T3" fmla="*/ 0 h 104"/>
                <a:gd name="T4" fmla="*/ 0 w 99"/>
                <a:gd name="T5" fmla="*/ 11 h 104"/>
                <a:gd name="T6" fmla="*/ 83 w 99"/>
                <a:gd name="T7" fmla="*/ 104 h 104"/>
                <a:gd name="T8" fmla="*/ 99 w 99"/>
                <a:gd name="T9" fmla="*/ 93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" h="104">
                  <a:moveTo>
                    <a:pt x="99" y="93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83" y="104"/>
                  </a:lnTo>
                  <a:lnTo>
                    <a:pt x="99" y="9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CCC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6" name="Freeform 18"/>
            <p:cNvSpPr>
              <a:spLocks/>
            </p:cNvSpPr>
            <p:nvPr/>
          </p:nvSpPr>
          <p:spPr bwMode="auto">
            <a:xfrm>
              <a:off x="4759" y="2674"/>
              <a:ext cx="93" cy="104"/>
            </a:xfrm>
            <a:custGeom>
              <a:avLst/>
              <a:gdLst>
                <a:gd name="T0" fmla="*/ 93 w 93"/>
                <a:gd name="T1" fmla="*/ 93 h 104"/>
                <a:gd name="T2" fmla="*/ 10 w 93"/>
                <a:gd name="T3" fmla="*/ 0 h 104"/>
                <a:gd name="T4" fmla="*/ 0 w 93"/>
                <a:gd name="T5" fmla="*/ 11 h 104"/>
                <a:gd name="T6" fmla="*/ 83 w 93"/>
                <a:gd name="T7" fmla="*/ 104 h 104"/>
                <a:gd name="T8" fmla="*/ 93 w 93"/>
                <a:gd name="T9" fmla="*/ 93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3" h="104">
                  <a:moveTo>
                    <a:pt x="93" y="93"/>
                  </a:moveTo>
                  <a:lnTo>
                    <a:pt x="10" y="0"/>
                  </a:lnTo>
                  <a:lnTo>
                    <a:pt x="0" y="11"/>
                  </a:lnTo>
                  <a:lnTo>
                    <a:pt x="83" y="104"/>
                  </a:lnTo>
                  <a:lnTo>
                    <a:pt x="93" y="9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CCC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7" name="Freeform 19"/>
            <p:cNvSpPr>
              <a:spLocks/>
            </p:cNvSpPr>
            <p:nvPr/>
          </p:nvSpPr>
          <p:spPr bwMode="auto">
            <a:xfrm>
              <a:off x="4215" y="2674"/>
              <a:ext cx="93" cy="104"/>
            </a:xfrm>
            <a:custGeom>
              <a:avLst/>
              <a:gdLst>
                <a:gd name="T0" fmla="*/ 93 w 93"/>
                <a:gd name="T1" fmla="*/ 93 h 104"/>
                <a:gd name="T2" fmla="*/ 10 w 93"/>
                <a:gd name="T3" fmla="*/ 0 h 104"/>
                <a:gd name="T4" fmla="*/ 0 w 93"/>
                <a:gd name="T5" fmla="*/ 11 h 104"/>
                <a:gd name="T6" fmla="*/ 82 w 93"/>
                <a:gd name="T7" fmla="*/ 104 h 104"/>
                <a:gd name="T8" fmla="*/ 93 w 93"/>
                <a:gd name="T9" fmla="*/ 93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3" h="104">
                  <a:moveTo>
                    <a:pt x="93" y="93"/>
                  </a:moveTo>
                  <a:lnTo>
                    <a:pt x="10" y="0"/>
                  </a:lnTo>
                  <a:lnTo>
                    <a:pt x="0" y="11"/>
                  </a:lnTo>
                  <a:lnTo>
                    <a:pt x="82" y="104"/>
                  </a:lnTo>
                  <a:lnTo>
                    <a:pt x="93" y="9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CCC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8" name="Freeform 20"/>
            <p:cNvSpPr>
              <a:spLocks/>
            </p:cNvSpPr>
            <p:nvPr/>
          </p:nvSpPr>
          <p:spPr bwMode="auto">
            <a:xfrm>
              <a:off x="4303" y="2674"/>
              <a:ext cx="98" cy="104"/>
            </a:xfrm>
            <a:custGeom>
              <a:avLst/>
              <a:gdLst>
                <a:gd name="T0" fmla="*/ 98 w 98"/>
                <a:gd name="T1" fmla="*/ 93 h 104"/>
                <a:gd name="T2" fmla="*/ 10 w 98"/>
                <a:gd name="T3" fmla="*/ 0 h 104"/>
                <a:gd name="T4" fmla="*/ 0 w 98"/>
                <a:gd name="T5" fmla="*/ 11 h 104"/>
                <a:gd name="T6" fmla="*/ 88 w 98"/>
                <a:gd name="T7" fmla="*/ 104 h 104"/>
                <a:gd name="T8" fmla="*/ 98 w 98"/>
                <a:gd name="T9" fmla="*/ 93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" h="104">
                  <a:moveTo>
                    <a:pt x="98" y="93"/>
                  </a:moveTo>
                  <a:lnTo>
                    <a:pt x="10" y="0"/>
                  </a:lnTo>
                  <a:lnTo>
                    <a:pt x="0" y="11"/>
                  </a:lnTo>
                  <a:lnTo>
                    <a:pt x="88" y="104"/>
                  </a:lnTo>
                  <a:lnTo>
                    <a:pt x="98" y="9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CCC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9" name="Freeform 21"/>
            <p:cNvSpPr>
              <a:spLocks/>
            </p:cNvSpPr>
            <p:nvPr/>
          </p:nvSpPr>
          <p:spPr bwMode="auto">
            <a:xfrm>
              <a:off x="4484" y="2674"/>
              <a:ext cx="99" cy="104"/>
            </a:xfrm>
            <a:custGeom>
              <a:avLst/>
              <a:gdLst>
                <a:gd name="T0" fmla="*/ 99 w 99"/>
                <a:gd name="T1" fmla="*/ 93 h 104"/>
                <a:gd name="T2" fmla="*/ 11 w 99"/>
                <a:gd name="T3" fmla="*/ 0 h 104"/>
                <a:gd name="T4" fmla="*/ 0 w 99"/>
                <a:gd name="T5" fmla="*/ 11 h 104"/>
                <a:gd name="T6" fmla="*/ 88 w 99"/>
                <a:gd name="T7" fmla="*/ 104 h 104"/>
                <a:gd name="T8" fmla="*/ 99 w 99"/>
                <a:gd name="T9" fmla="*/ 93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" h="104">
                  <a:moveTo>
                    <a:pt x="99" y="93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88" y="104"/>
                  </a:lnTo>
                  <a:lnTo>
                    <a:pt x="99" y="9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CCC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0" name="Freeform 22"/>
            <p:cNvSpPr>
              <a:spLocks/>
            </p:cNvSpPr>
            <p:nvPr/>
          </p:nvSpPr>
          <p:spPr bwMode="auto">
            <a:xfrm>
              <a:off x="4396" y="2674"/>
              <a:ext cx="93" cy="104"/>
            </a:xfrm>
            <a:custGeom>
              <a:avLst/>
              <a:gdLst>
                <a:gd name="T0" fmla="*/ 93 w 93"/>
                <a:gd name="T1" fmla="*/ 93 h 104"/>
                <a:gd name="T2" fmla="*/ 10 w 93"/>
                <a:gd name="T3" fmla="*/ 0 h 104"/>
                <a:gd name="T4" fmla="*/ 0 w 93"/>
                <a:gd name="T5" fmla="*/ 11 h 104"/>
                <a:gd name="T6" fmla="*/ 83 w 93"/>
                <a:gd name="T7" fmla="*/ 104 h 104"/>
                <a:gd name="T8" fmla="*/ 93 w 93"/>
                <a:gd name="T9" fmla="*/ 93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3" h="104">
                  <a:moveTo>
                    <a:pt x="93" y="93"/>
                  </a:moveTo>
                  <a:lnTo>
                    <a:pt x="10" y="0"/>
                  </a:lnTo>
                  <a:lnTo>
                    <a:pt x="0" y="11"/>
                  </a:lnTo>
                  <a:lnTo>
                    <a:pt x="83" y="104"/>
                  </a:lnTo>
                  <a:lnTo>
                    <a:pt x="93" y="9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CCC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1" name="Freeform 23"/>
            <p:cNvSpPr>
              <a:spLocks/>
            </p:cNvSpPr>
            <p:nvPr/>
          </p:nvSpPr>
          <p:spPr bwMode="auto">
            <a:xfrm>
              <a:off x="3940" y="2674"/>
              <a:ext cx="98" cy="104"/>
            </a:xfrm>
            <a:custGeom>
              <a:avLst/>
              <a:gdLst>
                <a:gd name="T0" fmla="*/ 98 w 98"/>
                <a:gd name="T1" fmla="*/ 93 h 104"/>
                <a:gd name="T2" fmla="*/ 15 w 98"/>
                <a:gd name="T3" fmla="*/ 0 h 104"/>
                <a:gd name="T4" fmla="*/ 0 w 98"/>
                <a:gd name="T5" fmla="*/ 11 h 104"/>
                <a:gd name="T6" fmla="*/ 88 w 98"/>
                <a:gd name="T7" fmla="*/ 104 h 104"/>
                <a:gd name="T8" fmla="*/ 98 w 98"/>
                <a:gd name="T9" fmla="*/ 93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8" h="104">
                  <a:moveTo>
                    <a:pt x="98" y="93"/>
                  </a:moveTo>
                  <a:lnTo>
                    <a:pt x="15" y="0"/>
                  </a:lnTo>
                  <a:lnTo>
                    <a:pt x="0" y="11"/>
                  </a:lnTo>
                  <a:lnTo>
                    <a:pt x="88" y="104"/>
                  </a:lnTo>
                  <a:lnTo>
                    <a:pt x="98" y="9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CCC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2" name="Freeform 24"/>
            <p:cNvSpPr>
              <a:spLocks/>
            </p:cNvSpPr>
            <p:nvPr/>
          </p:nvSpPr>
          <p:spPr bwMode="auto">
            <a:xfrm>
              <a:off x="3986" y="2674"/>
              <a:ext cx="99" cy="104"/>
            </a:xfrm>
            <a:custGeom>
              <a:avLst/>
              <a:gdLst>
                <a:gd name="T0" fmla="*/ 99 w 99"/>
                <a:gd name="T1" fmla="*/ 93 h 104"/>
                <a:gd name="T2" fmla="*/ 11 w 99"/>
                <a:gd name="T3" fmla="*/ 0 h 104"/>
                <a:gd name="T4" fmla="*/ 0 w 99"/>
                <a:gd name="T5" fmla="*/ 11 h 104"/>
                <a:gd name="T6" fmla="*/ 88 w 99"/>
                <a:gd name="T7" fmla="*/ 104 h 104"/>
                <a:gd name="T8" fmla="*/ 99 w 99"/>
                <a:gd name="T9" fmla="*/ 93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" h="104">
                  <a:moveTo>
                    <a:pt x="99" y="93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88" y="104"/>
                  </a:lnTo>
                  <a:lnTo>
                    <a:pt x="99" y="9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CCC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3" name="Freeform 25"/>
            <p:cNvSpPr>
              <a:spLocks/>
            </p:cNvSpPr>
            <p:nvPr/>
          </p:nvSpPr>
          <p:spPr bwMode="auto">
            <a:xfrm>
              <a:off x="4033" y="2674"/>
              <a:ext cx="99" cy="104"/>
            </a:xfrm>
            <a:custGeom>
              <a:avLst/>
              <a:gdLst>
                <a:gd name="T0" fmla="*/ 99 w 99"/>
                <a:gd name="T1" fmla="*/ 93 h 104"/>
                <a:gd name="T2" fmla="*/ 10 w 99"/>
                <a:gd name="T3" fmla="*/ 0 h 104"/>
                <a:gd name="T4" fmla="*/ 0 w 99"/>
                <a:gd name="T5" fmla="*/ 11 h 104"/>
                <a:gd name="T6" fmla="*/ 83 w 99"/>
                <a:gd name="T7" fmla="*/ 104 h 104"/>
                <a:gd name="T8" fmla="*/ 99 w 99"/>
                <a:gd name="T9" fmla="*/ 93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" h="104">
                  <a:moveTo>
                    <a:pt x="99" y="93"/>
                  </a:moveTo>
                  <a:lnTo>
                    <a:pt x="10" y="0"/>
                  </a:lnTo>
                  <a:lnTo>
                    <a:pt x="0" y="11"/>
                  </a:lnTo>
                  <a:lnTo>
                    <a:pt x="83" y="104"/>
                  </a:lnTo>
                  <a:lnTo>
                    <a:pt x="99" y="9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CCC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4" name="Freeform 26"/>
            <p:cNvSpPr>
              <a:spLocks/>
            </p:cNvSpPr>
            <p:nvPr/>
          </p:nvSpPr>
          <p:spPr bwMode="auto">
            <a:xfrm>
              <a:off x="4080" y="2674"/>
              <a:ext cx="93" cy="104"/>
            </a:xfrm>
            <a:custGeom>
              <a:avLst/>
              <a:gdLst>
                <a:gd name="T0" fmla="*/ 93 w 93"/>
                <a:gd name="T1" fmla="*/ 93 h 104"/>
                <a:gd name="T2" fmla="*/ 10 w 93"/>
                <a:gd name="T3" fmla="*/ 0 h 104"/>
                <a:gd name="T4" fmla="*/ 0 w 93"/>
                <a:gd name="T5" fmla="*/ 11 h 104"/>
                <a:gd name="T6" fmla="*/ 83 w 93"/>
                <a:gd name="T7" fmla="*/ 104 h 104"/>
                <a:gd name="T8" fmla="*/ 93 w 93"/>
                <a:gd name="T9" fmla="*/ 93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3" h="104">
                  <a:moveTo>
                    <a:pt x="93" y="93"/>
                  </a:moveTo>
                  <a:lnTo>
                    <a:pt x="10" y="0"/>
                  </a:lnTo>
                  <a:lnTo>
                    <a:pt x="0" y="11"/>
                  </a:lnTo>
                  <a:lnTo>
                    <a:pt x="83" y="104"/>
                  </a:lnTo>
                  <a:lnTo>
                    <a:pt x="93" y="9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CCC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5" name="Freeform 27"/>
            <p:cNvSpPr>
              <a:spLocks/>
            </p:cNvSpPr>
            <p:nvPr/>
          </p:nvSpPr>
          <p:spPr bwMode="auto">
            <a:xfrm>
              <a:off x="4121" y="2674"/>
              <a:ext cx="99" cy="104"/>
            </a:xfrm>
            <a:custGeom>
              <a:avLst/>
              <a:gdLst>
                <a:gd name="T0" fmla="*/ 99 w 99"/>
                <a:gd name="T1" fmla="*/ 93 h 104"/>
                <a:gd name="T2" fmla="*/ 11 w 99"/>
                <a:gd name="T3" fmla="*/ 0 h 104"/>
                <a:gd name="T4" fmla="*/ 0 w 99"/>
                <a:gd name="T5" fmla="*/ 11 h 104"/>
                <a:gd name="T6" fmla="*/ 88 w 99"/>
                <a:gd name="T7" fmla="*/ 104 h 104"/>
                <a:gd name="T8" fmla="*/ 99 w 99"/>
                <a:gd name="T9" fmla="*/ 93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" h="104">
                  <a:moveTo>
                    <a:pt x="99" y="93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88" y="104"/>
                  </a:lnTo>
                  <a:lnTo>
                    <a:pt x="99" y="9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CCC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6" name="Freeform 28"/>
            <p:cNvSpPr>
              <a:spLocks/>
            </p:cNvSpPr>
            <p:nvPr/>
          </p:nvSpPr>
          <p:spPr bwMode="auto">
            <a:xfrm>
              <a:off x="5661" y="2674"/>
              <a:ext cx="99" cy="104"/>
            </a:xfrm>
            <a:custGeom>
              <a:avLst/>
              <a:gdLst>
                <a:gd name="T0" fmla="*/ 99 w 99"/>
                <a:gd name="T1" fmla="*/ 93 h 104"/>
                <a:gd name="T2" fmla="*/ 16 w 99"/>
                <a:gd name="T3" fmla="*/ 0 h 104"/>
                <a:gd name="T4" fmla="*/ 0 w 99"/>
                <a:gd name="T5" fmla="*/ 11 h 104"/>
                <a:gd name="T6" fmla="*/ 88 w 99"/>
                <a:gd name="T7" fmla="*/ 104 h 104"/>
                <a:gd name="T8" fmla="*/ 99 w 99"/>
                <a:gd name="T9" fmla="*/ 93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" h="104">
                  <a:moveTo>
                    <a:pt x="99" y="93"/>
                  </a:moveTo>
                  <a:lnTo>
                    <a:pt x="16" y="0"/>
                  </a:lnTo>
                  <a:lnTo>
                    <a:pt x="0" y="11"/>
                  </a:lnTo>
                  <a:lnTo>
                    <a:pt x="88" y="104"/>
                  </a:lnTo>
                  <a:lnTo>
                    <a:pt x="99" y="93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rgbClr val="CCCC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7" name="Freeform 29"/>
            <p:cNvSpPr>
              <a:spLocks/>
            </p:cNvSpPr>
            <p:nvPr/>
          </p:nvSpPr>
          <p:spPr bwMode="auto">
            <a:xfrm>
              <a:off x="4805" y="1968"/>
              <a:ext cx="280" cy="83"/>
            </a:xfrm>
            <a:custGeom>
              <a:avLst/>
              <a:gdLst>
                <a:gd name="T0" fmla="*/ 151 w 280"/>
                <a:gd name="T1" fmla="*/ 0 h 83"/>
                <a:gd name="T2" fmla="*/ 0 w 280"/>
                <a:gd name="T3" fmla="*/ 0 h 83"/>
                <a:gd name="T4" fmla="*/ 0 w 280"/>
                <a:gd name="T5" fmla="*/ 83 h 83"/>
                <a:gd name="T6" fmla="*/ 151 w 280"/>
                <a:gd name="T7" fmla="*/ 83 h 83"/>
                <a:gd name="T8" fmla="*/ 203 w 280"/>
                <a:gd name="T9" fmla="*/ 77 h 83"/>
                <a:gd name="T10" fmla="*/ 244 w 280"/>
                <a:gd name="T11" fmla="*/ 72 h 83"/>
                <a:gd name="T12" fmla="*/ 270 w 280"/>
                <a:gd name="T13" fmla="*/ 57 h 83"/>
                <a:gd name="T14" fmla="*/ 280 w 280"/>
                <a:gd name="T15" fmla="*/ 51 h 83"/>
                <a:gd name="T16" fmla="*/ 280 w 280"/>
                <a:gd name="T17" fmla="*/ 41 h 83"/>
                <a:gd name="T18" fmla="*/ 280 w 280"/>
                <a:gd name="T19" fmla="*/ 36 h 83"/>
                <a:gd name="T20" fmla="*/ 270 w 280"/>
                <a:gd name="T21" fmla="*/ 26 h 83"/>
                <a:gd name="T22" fmla="*/ 244 w 280"/>
                <a:gd name="T23" fmla="*/ 15 h 83"/>
                <a:gd name="T24" fmla="*/ 203 w 280"/>
                <a:gd name="T25" fmla="*/ 5 h 83"/>
                <a:gd name="T26" fmla="*/ 151 w 280"/>
                <a:gd name="T27" fmla="*/ 0 h 83"/>
                <a:gd name="T28" fmla="*/ 151 w 280"/>
                <a:gd name="T29" fmla="*/ 0 h 8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80" h="83">
                  <a:moveTo>
                    <a:pt x="151" y="0"/>
                  </a:moveTo>
                  <a:lnTo>
                    <a:pt x="0" y="0"/>
                  </a:lnTo>
                  <a:lnTo>
                    <a:pt x="0" y="83"/>
                  </a:lnTo>
                  <a:lnTo>
                    <a:pt x="151" y="83"/>
                  </a:lnTo>
                  <a:lnTo>
                    <a:pt x="203" y="77"/>
                  </a:lnTo>
                  <a:lnTo>
                    <a:pt x="244" y="72"/>
                  </a:lnTo>
                  <a:lnTo>
                    <a:pt x="270" y="57"/>
                  </a:lnTo>
                  <a:lnTo>
                    <a:pt x="280" y="51"/>
                  </a:lnTo>
                  <a:lnTo>
                    <a:pt x="280" y="41"/>
                  </a:lnTo>
                  <a:lnTo>
                    <a:pt x="280" y="36"/>
                  </a:lnTo>
                  <a:lnTo>
                    <a:pt x="270" y="26"/>
                  </a:lnTo>
                  <a:lnTo>
                    <a:pt x="244" y="15"/>
                  </a:lnTo>
                  <a:lnTo>
                    <a:pt x="203" y="5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8" name="Freeform 30"/>
            <p:cNvSpPr>
              <a:spLocks/>
            </p:cNvSpPr>
            <p:nvPr/>
          </p:nvSpPr>
          <p:spPr bwMode="auto">
            <a:xfrm>
              <a:off x="4054" y="1996"/>
              <a:ext cx="1" cy="10"/>
            </a:xfrm>
            <a:custGeom>
              <a:avLst/>
              <a:gdLst>
                <a:gd name="T0" fmla="*/ 0 w 1"/>
                <a:gd name="T1" fmla="*/ 10 h 10"/>
                <a:gd name="T2" fmla="*/ 0 w 1"/>
                <a:gd name="T3" fmla="*/ 10 h 10"/>
                <a:gd name="T4" fmla="*/ 0 w 1"/>
                <a:gd name="T5" fmla="*/ 0 h 10"/>
                <a:gd name="T6" fmla="*/ 0 w 1"/>
                <a:gd name="T7" fmla="*/ 10 h 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0">
                  <a:moveTo>
                    <a:pt x="0" y="10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9" name="Freeform 31"/>
            <p:cNvSpPr>
              <a:spLocks/>
            </p:cNvSpPr>
            <p:nvPr/>
          </p:nvSpPr>
          <p:spPr bwMode="auto">
            <a:xfrm>
              <a:off x="4047" y="1498"/>
              <a:ext cx="291" cy="1181"/>
            </a:xfrm>
            <a:custGeom>
              <a:avLst/>
              <a:gdLst>
                <a:gd name="T0" fmla="*/ 0 w 291"/>
                <a:gd name="T1" fmla="*/ 1181 h 1181"/>
                <a:gd name="T2" fmla="*/ 0 w 291"/>
                <a:gd name="T3" fmla="*/ 0 h 1181"/>
                <a:gd name="T4" fmla="*/ 291 w 291"/>
                <a:gd name="T5" fmla="*/ 0 h 1181"/>
                <a:gd name="T6" fmla="*/ 291 w 291"/>
                <a:gd name="T7" fmla="*/ 1181 h 1181"/>
                <a:gd name="T8" fmla="*/ 0 w 291"/>
                <a:gd name="T9" fmla="*/ 1181 h 1181"/>
                <a:gd name="T10" fmla="*/ 0 w 291"/>
                <a:gd name="T11" fmla="*/ 1181 h 11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1" h="1181">
                  <a:moveTo>
                    <a:pt x="0" y="1181"/>
                  </a:moveTo>
                  <a:lnTo>
                    <a:pt x="0" y="0"/>
                  </a:lnTo>
                  <a:lnTo>
                    <a:pt x="291" y="0"/>
                  </a:lnTo>
                  <a:lnTo>
                    <a:pt x="291" y="1181"/>
                  </a:lnTo>
                  <a:lnTo>
                    <a:pt x="0" y="118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0" name="Rectangle 32"/>
            <p:cNvSpPr>
              <a:spLocks noChangeArrowheads="1"/>
            </p:cNvSpPr>
            <p:nvPr/>
          </p:nvSpPr>
          <p:spPr bwMode="auto">
            <a:xfrm>
              <a:off x="4037" y="1498"/>
              <a:ext cx="16" cy="118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0">
                <a:solidFill>
                  <a:srgbClr val="000000"/>
                </a:solidFill>
              </a:endParaRPr>
            </a:p>
          </p:txBody>
        </p:sp>
        <p:sp>
          <p:nvSpPr>
            <p:cNvPr id="18471" name="Freeform 33"/>
            <p:cNvSpPr>
              <a:spLocks noEditPoints="1"/>
            </p:cNvSpPr>
            <p:nvPr/>
          </p:nvSpPr>
          <p:spPr bwMode="auto">
            <a:xfrm>
              <a:off x="4037" y="1488"/>
              <a:ext cx="301" cy="16"/>
            </a:xfrm>
            <a:custGeom>
              <a:avLst/>
              <a:gdLst>
                <a:gd name="T0" fmla="*/ 10 w 301"/>
                <a:gd name="T1" fmla="*/ 16 h 16"/>
                <a:gd name="T2" fmla="*/ 301 w 301"/>
                <a:gd name="T3" fmla="*/ 16 h 16"/>
                <a:gd name="T4" fmla="*/ 301 w 301"/>
                <a:gd name="T5" fmla="*/ 0 h 16"/>
                <a:gd name="T6" fmla="*/ 10 w 301"/>
                <a:gd name="T7" fmla="*/ 0 h 16"/>
                <a:gd name="T8" fmla="*/ 10 w 301"/>
                <a:gd name="T9" fmla="*/ 16 h 16"/>
                <a:gd name="T10" fmla="*/ 10 w 301"/>
                <a:gd name="T11" fmla="*/ 0 h 16"/>
                <a:gd name="T12" fmla="*/ 0 w 301"/>
                <a:gd name="T13" fmla="*/ 0 h 16"/>
                <a:gd name="T14" fmla="*/ 0 w 301"/>
                <a:gd name="T15" fmla="*/ 10 h 16"/>
                <a:gd name="T16" fmla="*/ 10 w 301"/>
                <a:gd name="T17" fmla="*/ 10 h 16"/>
                <a:gd name="T18" fmla="*/ 10 w 301"/>
                <a:gd name="T19" fmla="*/ 0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1" h="16">
                  <a:moveTo>
                    <a:pt x="10" y="16"/>
                  </a:moveTo>
                  <a:lnTo>
                    <a:pt x="301" y="16"/>
                  </a:lnTo>
                  <a:lnTo>
                    <a:pt x="301" y="0"/>
                  </a:lnTo>
                  <a:lnTo>
                    <a:pt x="10" y="0"/>
                  </a:lnTo>
                  <a:lnTo>
                    <a:pt x="10" y="16"/>
                  </a:lnTo>
                  <a:close/>
                  <a:moveTo>
                    <a:pt x="1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2" name="Freeform 34"/>
            <p:cNvSpPr>
              <a:spLocks noEditPoints="1"/>
            </p:cNvSpPr>
            <p:nvPr/>
          </p:nvSpPr>
          <p:spPr bwMode="auto">
            <a:xfrm>
              <a:off x="4327" y="1488"/>
              <a:ext cx="16" cy="1191"/>
            </a:xfrm>
            <a:custGeom>
              <a:avLst/>
              <a:gdLst>
                <a:gd name="T0" fmla="*/ 0 w 16"/>
                <a:gd name="T1" fmla="*/ 10 h 1191"/>
                <a:gd name="T2" fmla="*/ 0 w 16"/>
                <a:gd name="T3" fmla="*/ 1191 h 1191"/>
                <a:gd name="T4" fmla="*/ 16 w 16"/>
                <a:gd name="T5" fmla="*/ 1191 h 1191"/>
                <a:gd name="T6" fmla="*/ 16 w 16"/>
                <a:gd name="T7" fmla="*/ 10 h 1191"/>
                <a:gd name="T8" fmla="*/ 0 w 16"/>
                <a:gd name="T9" fmla="*/ 10 h 1191"/>
                <a:gd name="T10" fmla="*/ 16 w 16"/>
                <a:gd name="T11" fmla="*/ 10 h 1191"/>
                <a:gd name="T12" fmla="*/ 16 w 16"/>
                <a:gd name="T13" fmla="*/ 0 h 1191"/>
                <a:gd name="T14" fmla="*/ 11 w 16"/>
                <a:gd name="T15" fmla="*/ 0 h 1191"/>
                <a:gd name="T16" fmla="*/ 11 w 16"/>
                <a:gd name="T17" fmla="*/ 10 h 1191"/>
                <a:gd name="T18" fmla="*/ 16 w 16"/>
                <a:gd name="T19" fmla="*/ 10 h 1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" h="1191">
                  <a:moveTo>
                    <a:pt x="0" y="10"/>
                  </a:moveTo>
                  <a:lnTo>
                    <a:pt x="0" y="1191"/>
                  </a:lnTo>
                  <a:lnTo>
                    <a:pt x="16" y="1191"/>
                  </a:lnTo>
                  <a:lnTo>
                    <a:pt x="16" y="10"/>
                  </a:lnTo>
                  <a:lnTo>
                    <a:pt x="0" y="10"/>
                  </a:lnTo>
                  <a:close/>
                  <a:moveTo>
                    <a:pt x="16" y="10"/>
                  </a:moveTo>
                  <a:lnTo>
                    <a:pt x="16" y="0"/>
                  </a:lnTo>
                  <a:lnTo>
                    <a:pt x="11" y="0"/>
                  </a:lnTo>
                  <a:lnTo>
                    <a:pt x="11" y="10"/>
                  </a:lnTo>
                  <a:lnTo>
                    <a:pt x="16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3" name="Freeform 35"/>
            <p:cNvSpPr>
              <a:spLocks/>
            </p:cNvSpPr>
            <p:nvPr/>
          </p:nvSpPr>
          <p:spPr bwMode="auto">
            <a:xfrm>
              <a:off x="4338" y="1498"/>
              <a:ext cx="285" cy="1181"/>
            </a:xfrm>
            <a:custGeom>
              <a:avLst/>
              <a:gdLst>
                <a:gd name="T0" fmla="*/ 0 w 285"/>
                <a:gd name="T1" fmla="*/ 1181 h 1181"/>
                <a:gd name="T2" fmla="*/ 0 w 285"/>
                <a:gd name="T3" fmla="*/ 0 h 1181"/>
                <a:gd name="T4" fmla="*/ 285 w 285"/>
                <a:gd name="T5" fmla="*/ 0 h 1181"/>
                <a:gd name="T6" fmla="*/ 285 w 285"/>
                <a:gd name="T7" fmla="*/ 1181 h 1181"/>
                <a:gd name="T8" fmla="*/ 0 w 285"/>
                <a:gd name="T9" fmla="*/ 1181 h 1181"/>
                <a:gd name="T10" fmla="*/ 0 w 285"/>
                <a:gd name="T11" fmla="*/ 1181 h 11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5" h="1181">
                  <a:moveTo>
                    <a:pt x="0" y="1181"/>
                  </a:moveTo>
                  <a:lnTo>
                    <a:pt x="0" y="0"/>
                  </a:lnTo>
                  <a:lnTo>
                    <a:pt x="285" y="0"/>
                  </a:lnTo>
                  <a:lnTo>
                    <a:pt x="285" y="1181"/>
                  </a:lnTo>
                  <a:lnTo>
                    <a:pt x="0" y="1181"/>
                  </a:lnTo>
                  <a:close/>
                </a:path>
              </a:pathLst>
            </a:custGeom>
            <a:solidFill>
              <a:srgbClr val="99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4" name="Rectangle 36"/>
            <p:cNvSpPr>
              <a:spLocks noChangeArrowheads="1"/>
            </p:cNvSpPr>
            <p:nvPr/>
          </p:nvSpPr>
          <p:spPr bwMode="auto">
            <a:xfrm>
              <a:off x="4327" y="1498"/>
              <a:ext cx="16" cy="118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0">
                <a:solidFill>
                  <a:srgbClr val="000000"/>
                </a:solidFill>
              </a:endParaRPr>
            </a:p>
          </p:txBody>
        </p:sp>
        <p:sp>
          <p:nvSpPr>
            <p:cNvPr id="18475" name="Freeform 37"/>
            <p:cNvSpPr>
              <a:spLocks noEditPoints="1"/>
            </p:cNvSpPr>
            <p:nvPr/>
          </p:nvSpPr>
          <p:spPr bwMode="auto">
            <a:xfrm>
              <a:off x="4327" y="1488"/>
              <a:ext cx="296" cy="16"/>
            </a:xfrm>
            <a:custGeom>
              <a:avLst/>
              <a:gdLst>
                <a:gd name="T0" fmla="*/ 11 w 296"/>
                <a:gd name="T1" fmla="*/ 16 h 16"/>
                <a:gd name="T2" fmla="*/ 296 w 296"/>
                <a:gd name="T3" fmla="*/ 16 h 16"/>
                <a:gd name="T4" fmla="*/ 296 w 296"/>
                <a:gd name="T5" fmla="*/ 0 h 16"/>
                <a:gd name="T6" fmla="*/ 11 w 296"/>
                <a:gd name="T7" fmla="*/ 0 h 16"/>
                <a:gd name="T8" fmla="*/ 11 w 296"/>
                <a:gd name="T9" fmla="*/ 16 h 16"/>
                <a:gd name="T10" fmla="*/ 11 w 296"/>
                <a:gd name="T11" fmla="*/ 0 h 16"/>
                <a:gd name="T12" fmla="*/ 0 w 296"/>
                <a:gd name="T13" fmla="*/ 0 h 16"/>
                <a:gd name="T14" fmla="*/ 0 w 296"/>
                <a:gd name="T15" fmla="*/ 10 h 16"/>
                <a:gd name="T16" fmla="*/ 11 w 296"/>
                <a:gd name="T17" fmla="*/ 10 h 16"/>
                <a:gd name="T18" fmla="*/ 11 w 296"/>
                <a:gd name="T19" fmla="*/ 0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96" h="16">
                  <a:moveTo>
                    <a:pt x="11" y="16"/>
                  </a:moveTo>
                  <a:lnTo>
                    <a:pt x="296" y="16"/>
                  </a:lnTo>
                  <a:lnTo>
                    <a:pt x="296" y="0"/>
                  </a:lnTo>
                  <a:lnTo>
                    <a:pt x="11" y="0"/>
                  </a:lnTo>
                  <a:lnTo>
                    <a:pt x="11" y="16"/>
                  </a:lnTo>
                  <a:close/>
                  <a:moveTo>
                    <a:pt x="11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11" y="1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6" name="Freeform 38"/>
            <p:cNvSpPr>
              <a:spLocks noEditPoints="1"/>
            </p:cNvSpPr>
            <p:nvPr/>
          </p:nvSpPr>
          <p:spPr bwMode="auto">
            <a:xfrm>
              <a:off x="4618" y="1488"/>
              <a:ext cx="15" cy="1191"/>
            </a:xfrm>
            <a:custGeom>
              <a:avLst/>
              <a:gdLst>
                <a:gd name="T0" fmla="*/ 0 w 15"/>
                <a:gd name="T1" fmla="*/ 10 h 1191"/>
                <a:gd name="T2" fmla="*/ 0 w 15"/>
                <a:gd name="T3" fmla="*/ 1191 h 1191"/>
                <a:gd name="T4" fmla="*/ 15 w 15"/>
                <a:gd name="T5" fmla="*/ 1191 h 1191"/>
                <a:gd name="T6" fmla="*/ 15 w 15"/>
                <a:gd name="T7" fmla="*/ 10 h 1191"/>
                <a:gd name="T8" fmla="*/ 0 w 15"/>
                <a:gd name="T9" fmla="*/ 10 h 1191"/>
                <a:gd name="T10" fmla="*/ 15 w 15"/>
                <a:gd name="T11" fmla="*/ 10 h 1191"/>
                <a:gd name="T12" fmla="*/ 15 w 15"/>
                <a:gd name="T13" fmla="*/ 0 h 1191"/>
                <a:gd name="T14" fmla="*/ 5 w 15"/>
                <a:gd name="T15" fmla="*/ 0 h 1191"/>
                <a:gd name="T16" fmla="*/ 5 w 15"/>
                <a:gd name="T17" fmla="*/ 10 h 1191"/>
                <a:gd name="T18" fmla="*/ 15 w 15"/>
                <a:gd name="T19" fmla="*/ 10 h 11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" h="1191">
                  <a:moveTo>
                    <a:pt x="0" y="10"/>
                  </a:moveTo>
                  <a:lnTo>
                    <a:pt x="0" y="1191"/>
                  </a:lnTo>
                  <a:lnTo>
                    <a:pt x="15" y="1191"/>
                  </a:lnTo>
                  <a:lnTo>
                    <a:pt x="15" y="10"/>
                  </a:lnTo>
                  <a:lnTo>
                    <a:pt x="0" y="10"/>
                  </a:lnTo>
                  <a:close/>
                  <a:moveTo>
                    <a:pt x="15" y="10"/>
                  </a:moveTo>
                  <a:lnTo>
                    <a:pt x="15" y="0"/>
                  </a:lnTo>
                  <a:lnTo>
                    <a:pt x="5" y="0"/>
                  </a:lnTo>
                  <a:lnTo>
                    <a:pt x="5" y="10"/>
                  </a:lnTo>
                  <a:lnTo>
                    <a:pt x="15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7" name="Freeform 39"/>
            <p:cNvSpPr>
              <a:spLocks/>
            </p:cNvSpPr>
            <p:nvPr/>
          </p:nvSpPr>
          <p:spPr bwMode="auto">
            <a:xfrm>
              <a:off x="4089" y="1674"/>
              <a:ext cx="161" cy="109"/>
            </a:xfrm>
            <a:custGeom>
              <a:avLst/>
              <a:gdLst>
                <a:gd name="T0" fmla="*/ 15 w 161"/>
                <a:gd name="T1" fmla="*/ 109 h 109"/>
                <a:gd name="T2" fmla="*/ 26 w 161"/>
                <a:gd name="T3" fmla="*/ 68 h 109"/>
                <a:gd name="T4" fmla="*/ 31 w 161"/>
                <a:gd name="T5" fmla="*/ 42 h 109"/>
                <a:gd name="T6" fmla="*/ 52 w 161"/>
                <a:gd name="T7" fmla="*/ 16 h 109"/>
                <a:gd name="T8" fmla="*/ 62 w 161"/>
                <a:gd name="T9" fmla="*/ 11 h 109"/>
                <a:gd name="T10" fmla="*/ 67 w 161"/>
                <a:gd name="T11" fmla="*/ 16 h 109"/>
                <a:gd name="T12" fmla="*/ 72 w 161"/>
                <a:gd name="T13" fmla="*/ 21 h 109"/>
                <a:gd name="T14" fmla="*/ 72 w 161"/>
                <a:gd name="T15" fmla="*/ 32 h 109"/>
                <a:gd name="T16" fmla="*/ 72 w 161"/>
                <a:gd name="T17" fmla="*/ 109 h 109"/>
                <a:gd name="T18" fmla="*/ 78 w 161"/>
                <a:gd name="T19" fmla="*/ 83 h 109"/>
                <a:gd name="T20" fmla="*/ 83 w 161"/>
                <a:gd name="T21" fmla="*/ 63 h 109"/>
                <a:gd name="T22" fmla="*/ 93 w 161"/>
                <a:gd name="T23" fmla="*/ 37 h 109"/>
                <a:gd name="T24" fmla="*/ 104 w 161"/>
                <a:gd name="T25" fmla="*/ 21 h 109"/>
                <a:gd name="T26" fmla="*/ 114 w 161"/>
                <a:gd name="T27" fmla="*/ 16 h 109"/>
                <a:gd name="T28" fmla="*/ 124 w 161"/>
                <a:gd name="T29" fmla="*/ 16 h 109"/>
                <a:gd name="T30" fmla="*/ 130 w 161"/>
                <a:gd name="T31" fmla="*/ 21 h 109"/>
                <a:gd name="T32" fmla="*/ 130 w 161"/>
                <a:gd name="T33" fmla="*/ 26 h 109"/>
                <a:gd name="T34" fmla="*/ 119 w 161"/>
                <a:gd name="T35" fmla="*/ 83 h 109"/>
                <a:gd name="T36" fmla="*/ 119 w 161"/>
                <a:gd name="T37" fmla="*/ 94 h 109"/>
                <a:gd name="T38" fmla="*/ 119 w 161"/>
                <a:gd name="T39" fmla="*/ 104 h 109"/>
                <a:gd name="T40" fmla="*/ 135 w 161"/>
                <a:gd name="T41" fmla="*/ 109 h 109"/>
                <a:gd name="T42" fmla="*/ 150 w 161"/>
                <a:gd name="T43" fmla="*/ 104 h 109"/>
                <a:gd name="T44" fmla="*/ 161 w 161"/>
                <a:gd name="T45" fmla="*/ 89 h 109"/>
                <a:gd name="T46" fmla="*/ 150 w 161"/>
                <a:gd name="T47" fmla="*/ 89 h 109"/>
                <a:gd name="T48" fmla="*/ 145 w 161"/>
                <a:gd name="T49" fmla="*/ 99 h 109"/>
                <a:gd name="T50" fmla="*/ 135 w 161"/>
                <a:gd name="T51" fmla="*/ 99 h 109"/>
                <a:gd name="T52" fmla="*/ 135 w 161"/>
                <a:gd name="T53" fmla="*/ 94 h 109"/>
                <a:gd name="T54" fmla="*/ 135 w 161"/>
                <a:gd name="T55" fmla="*/ 89 h 109"/>
                <a:gd name="T56" fmla="*/ 145 w 161"/>
                <a:gd name="T57" fmla="*/ 32 h 109"/>
                <a:gd name="T58" fmla="*/ 145 w 161"/>
                <a:gd name="T59" fmla="*/ 21 h 109"/>
                <a:gd name="T60" fmla="*/ 140 w 161"/>
                <a:gd name="T61" fmla="*/ 6 h 109"/>
                <a:gd name="T62" fmla="*/ 124 w 161"/>
                <a:gd name="T63" fmla="*/ 0 h 109"/>
                <a:gd name="T64" fmla="*/ 104 w 161"/>
                <a:gd name="T65" fmla="*/ 6 h 109"/>
                <a:gd name="T66" fmla="*/ 93 w 161"/>
                <a:gd name="T67" fmla="*/ 21 h 109"/>
                <a:gd name="T68" fmla="*/ 88 w 161"/>
                <a:gd name="T69" fmla="*/ 21 h 109"/>
                <a:gd name="T70" fmla="*/ 88 w 161"/>
                <a:gd name="T71" fmla="*/ 16 h 109"/>
                <a:gd name="T72" fmla="*/ 78 w 161"/>
                <a:gd name="T73" fmla="*/ 0 h 109"/>
                <a:gd name="T74" fmla="*/ 62 w 161"/>
                <a:gd name="T75" fmla="*/ 0 h 109"/>
                <a:gd name="T76" fmla="*/ 47 w 161"/>
                <a:gd name="T77" fmla="*/ 6 h 109"/>
                <a:gd name="T78" fmla="*/ 36 w 161"/>
                <a:gd name="T79" fmla="*/ 21 h 109"/>
                <a:gd name="T80" fmla="*/ 36 w 161"/>
                <a:gd name="T81" fmla="*/ 0 h 109"/>
                <a:gd name="T82" fmla="*/ 26 w 161"/>
                <a:gd name="T83" fmla="*/ 6 h 109"/>
                <a:gd name="T84" fmla="*/ 10 w 161"/>
                <a:gd name="T85" fmla="*/ 11 h 109"/>
                <a:gd name="T86" fmla="*/ 0 w 161"/>
                <a:gd name="T87" fmla="*/ 16 h 109"/>
                <a:gd name="T88" fmla="*/ 0 w 161"/>
                <a:gd name="T89" fmla="*/ 109 h 10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1" h="109">
                  <a:moveTo>
                    <a:pt x="0" y="109"/>
                  </a:moveTo>
                  <a:lnTo>
                    <a:pt x="15" y="109"/>
                  </a:lnTo>
                  <a:lnTo>
                    <a:pt x="21" y="78"/>
                  </a:lnTo>
                  <a:lnTo>
                    <a:pt x="26" y="68"/>
                  </a:lnTo>
                  <a:lnTo>
                    <a:pt x="26" y="52"/>
                  </a:lnTo>
                  <a:lnTo>
                    <a:pt x="31" y="42"/>
                  </a:lnTo>
                  <a:lnTo>
                    <a:pt x="36" y="32"/>
                  </a:lnTo>
                  <a:lnTo>
                    <a:pt x="52" y="16"/>
                  </a:lnTo>
                  <a:lnTo>
                    <a:pt x="57" y="16"/>
                  </a:lnTo>
                  <a:lnTo>
                    <a:pt x="62" y="11"/>
                  </a:lnTo>
                  <a:lnTo>
                    <a:pt x="67" y="16"/>
                  </a:lnTo>
                  <a:lnTo>
                    <a:pt x="72" y="21"/>
                  </a:lnTo>
                  <a:lnTo>
                    <a:pt x="72" y="26"/>
                  </a:lnTo>
                  <a:lnTo>
                    <a:pt x="72" y="32"/>
                  </a:lnTo>
                  <a:lnTo>
                    <a:pt x="57" y="109"/>
                  </a:lnTo>
                  <a:lnTo>
                    <a:pt x="72" y="109"/>
                  </a:lnTo>
                  <a:lnTo>
                    <a:pt x="78" y="89"/>
                  </a:lnTo>
                  <a:lnTo>
                    <a:pt x="78" y="83"/>
                  </a:lnTo>
                  <a:lnTo>
                    <a:pt x="83" y="63"/>
                  </a:lnTo>
                  <a:lnTo>
                    <a:pt x="88" y="47"/>
                  </a:lnTo>
                  <a:lnTo>
                    <a:pt x="93" y="37"/>
                  </a:lnTo>
                  <a:lnTo>
                    <a:pt x="98" y="26"/>
                  </a:lnTo>
                  <a:lnTo>
                    <a:pt x="104" y="21"/>
                  </a:lnTo>
                  <a:lnTo>
                    <a:pt x="109" y="16"/>
                  </a:lnTo>
                  <a:lnTo>
                    <a:pt x="114" y="16"/>
                  </a:lnTo>
                  <a:lnTo>
                    <a:pt x="119" y="11"/>
                  </a:lnTo>
                  <a:lnTo>
                    <a:pt x="124" y="16"/>
                  </a:lnTo>
                  <a:lnTo>
                    <a:pt x="130" y="21"/>
                  </a:lnTo>
                  <a:lnTo>
                    <a:pt x="130" y="26"/>
                  </a:lnTo>
                  <a:lnTo>
                    <a:pt x="130" y="32"/>
                  </a:lnTo>
                  <a:lnTo>
                    <a:pt x="119" y="83"/>
                  </a:lnTo>
                  <a:lnTo>
                    <a:pt x="119" y="89"/>
                  </a:lnTo>
                  <a:lnTo>
                    <a:pt x="119" y="94"/>
                  </a:lnTo>
                  <a:lnTo>
                    <a:pt x="119" y="99"/>
                  </a:lnTo>
                  <a:lnTo>
                    <a:pt x="119" y="104"/>
                  </a:lnTo>
                  <a:lnTo>
                    <a:pt x="130" y="109"/>
                  </a:lnTo>
                  <a:lnTo>
                    <a:pt x="135" y="109"/>
                  </a:lnTo>
                  <a:lnTo>
                    <a:pt x="145" y="109"/>
                  </a:lnTo>
                  <a:lnTo>
                    <a:pt x="150" y="104"/>
                  </a:lnTo>
                  <a:lnTo>
                    <a:pt x="155" y="99"/>
                  </a:lnTo>
                  <a:lnTo>
                    <a:pt x="161" y="89"/>
                  </a:lnTo>
                  <a:lnTo>
                    <a:pt x="155" y="83"/>
                  </a:lnTo>
                  <a:lnTo>
                    <a:pt x="150" y="89"/>
                  </a:lnTo>
                  <a:lnTo>
                    <a:pt x="145" y="94"/>
                  </a:lnTo>
                  <a:lnTo>
                    <a:pt x="145" y="99"/>
                  </a:lnTo>
                  <a:lnTo>
                    <a:pt x="140" y="99"/>
                  </a:lnTo>
                  <a:lnTo>
                    <a:pt x="135" y="99"/>
                  </a:lnTo>
                  <a:lnTo>
                    <a:pt x="135" y="94"/>
                  </a:lnTo>
                  <a:lnTo>
                    <a:pt x="135" y="89"/>
                  </a:lnTo>
                  <a:lnTo>
                    <a:pt x="135" y="83"/>
                  </a:lnTo>
                  <a:lnTo>
                    <a:pt x="145" y="32"/>
                  </a:lnTo>
                  <a:lnTo>
                    <a:pt x="145" y="26"/>
                  </a:lnTo>
                  <a:lnTo>
                    <a:pt x="145" y="21"/>
                  </a:lnTo>
                  <a:lnTo>
                    <a:pt x="145" y="16"/>
                  </a:lnTo>
                  <a:lnTo>
                    <a:pt x="140" y="6"/>
                  </a:lnTo>
                  <a:lnTo>
                    <a:pt x="135" y="0"/>
                  </a:lnTo>
                  <a:lnTo>
                    <a:pt x="124" y="0"/>
                  </a:lnTo>
                  <a:lnTo>
                    <a:pt x="109" y="0"/>
                  </a:lnTo>
                  <a:lnTo>
                    <a:pt x="104" y="6"/>
                  </a:lnTo>
                  <a:lnTo>
                    <a:pt x="98" y="11"/>
                  </a:lnTo>
                  <a:lnTo>
                    <a:pt x="93" y="21"/>
                  </a:lnTo>
                  <a:lnTo>
                    <a:pt x="88" y="26"/>
                  </a:lnTo>
                  <a:lnTo>
                    <a:pt x="88" y="21"/>
                  </a:lnTo>
                  <a:lnTo>
                    <a:pt x="88" y="16"/>
                  </a:lnTo>
                  <a:lnTo>
                    <a:pt x="83" y="6"/>
                  </a:lnTo>
                  <a:lnTo>
                    <a:pt x="78" y="0"/>
                  </a:lnTo>
                  <a:lnTo>
                    <a:pt x="67" y="0"/>
                  </a:lnTo>
                  <a:lnTo>
                    <a:pt x="62" y="0"/>
                  </a:lnTo>
                  <a:lnTo>
                    <a:pt x="52" y="6"/>
                  </a:lnTo>
                  <a:lnTo>
                    <a:pt x="47" y="6"/>
                  </a:lnTo>
                  <a:lnTo>
                    <a:pt x="41" y="11"/>
                  </a:lnTo>
                  <a:lnTo>
                    <a:pt x="36" y="21"/>
                  </a:lnTo>
                  <a:lnTo>
                    <a:pt x="31" y="26"/>
                  </a:lnTo>
                  <a:lnTo>
                    <a:pt x="36" y="0"/>
                  </a:lnTo>
                  <a:lnTo>
                    <a:pt x="31" y="0"/>
                  </a:lnTo>
                  <a:lnTo>
                    <a:pt x="26" y="6"/>
                  </a:lnTo>
                  <a:lnTo>
                    <a:pt x="15" y="6"/>
                  </a:lnTo>
                  <a:lnTo>
                    <a:pt x="10" y="11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15" y="16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8" name="Freeform 40"/>
            <p:cNvSpPr>
              <a:spLocks/>
            </p:cNvSpPr>
            <p:nvPr/>
          </p:nvSpPr>
          <p:spPr bwMode="auto">
            <a:xfrm>
              <a:off x="4265" y="1716"/>
              <a:ext cx="42" cy="93"/>
            </a:xfrm>
            <a:custGeom>
              <a:avLst/>
              <a:gdLst>
                <a:gd name="T0" fmla="*/ 0 w 42"/>
                <a:gd name="T1" fmla="*/ 5 h 93"/>
                <a:gd name="T2" fmla="*/ 0 w 42"/>
                <a:gd name="T3" fmla="*/ 10 h 93"/>
                <a:gd name="T4" fmla="*/ 16 w 42"/>
                <a:gd name="T5" fmla="*/ 10 h 93"/>
                <a:gd name="T6" fmla="*/ 16 w 42"/>
                <a:gd name="T7" fmla="*/ 78 h 93"/>
                <a:gd name="T8" fmla="*/ 16 w 42"/>
                <a:gd name="T9" fmla="*/ 83 h 93"/>
                <a:gd name="T10" fmla="*/ 16 w 42"/>
                <a:gd name="T11" fmla="*/ 83 h 93"/>
                <a:gd name="T12" fmla="*/ 16 w 42"/>
                <a:gd name="T13" fmla="*/ 88 h 93"/>
                <a:gd name="T14" fmla="*/ 11 w 42"/>
                <a:gd name="T15" fmla="*/ 88 h 93"/>
                <a:gd name="T16" fmla="*/ 11 w 42"/>
                <a:gd name="T17" fmla="*/ 88 h 93"/>
                <a:gd name="T18" fmla="*/ 5 w 42"/>
                <a:gd name="T19" fmla="*/ 88 h 93"/>
                <a:gd name="T20" fmla="*/ 0 w 42"/>
                <a:gd name="T21" fmla="*/ 88 h 93"/>
                <a:gd name="T22" fmla="*/ 0 w 42"/>
                <a:gd name="T23" fmla="*/ 93 h 93"/>
                <a:gd name="T24" fmla="*/ 42 w 42"/>
                <a:gd name="T25" fmla="*/ 93 h 93"/>
                <a:gd name="T26" fmla="*/ 42 w 42"/>
                <a:gd name="T27" fmla="*/ 88 h 93"/>
                <a:gd name="T28" fmla="*/ 36 w 42"/>
                <a:gd name="T29" fmla="*/ 88 h 93"/>
                <a:gd name="T30" fmla="*/ 31 w 42"/>
                <a:gd name="T31" fmla="*/ 88 h 93"/>
                <a:gd name="T32" fmla="*/ 31 w 42"/>
                <a:gd name="T33" fmla="*/ 88 h 93"/>
                <a:gd name="T34" fmla="*/ 26 w 42"/>
                <a:gd name="T35" fmla="*/ 88 h 93"/>
                <a:gd name="T36" fmla="*/ 26 w 42"/>
                <a:gd name="T37" fmla="*/ 83 h 93"/>
                <a:gd name="T38" fmla="*/ 26 w 42"/>
                <a:gd name="T39" fmla="*/ 83 h 93"/>
                <a:gd name="T40" fmla="*/ 26 w 42"/>
                <a:gd name="T41" fmla="*/ 78 h 93"/>
                <a:gd name="T42" fmla="*/ 26 w 42"/>
                <a:gd name="T43" fmla="*/ 0 h 93"/>
                <a:gd name="T44" fmla="*/ 21 w 42"/>
                <a:gd name="T45" fmla="*/ 0 h 93"/>
                <a:gd name="T46" fmla="*/ 11 w 42"/>
                <a:gd name="T47" fmla="*/ 5 h 93"/>
                <a:gd name="T48" fmla="*/ 0 w 42"/>
                <a:gd name="T49" fmla="*/ 5 h 93"/>
                <a:gd name="T50" fmla="*/ 0 w 42"/>
                <a:gd name="T51" fmla="*/ 5 h 9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42" h="93">
                  <a:moveTo>
                    <a:pt x="0" y="5"/>
                  </a:moveTo>
                  <a:lnTo>
                    <a:pt x="0" y="10"/>
                  </a:lnTo>
                  <a:lnTo>
                    <a:pt x="16" y="10"/>
                  </a:lnTo>
                  <a:lnTo>
                    <a:pt x="16" y="78"/>
                  </a:lnTo>
                  <a:lnTo>
                    <a:pt x="16" y="83"/>
                  </a:lnTo>
                  <a:lnTo>
                    <a:pt x="16" y="88"/>
                  </a:lnTo>
                  <a:lnTo>
                    <a:pt x="11" y="88"/>
                  </a:lnTo>
                  <a:lnTo>
                    <a:pt x="5" y="88"/>
                  </a:lnTo>
                  <a:lnTo>
                    <a:pt x="0" y="88"/>
                  </a:lnTo>
                  <a:lnTo>
                    <a:pt x="0" y="93"/>
                  </a:lnTo>
                  <a:lnTo>
                    <a:pt x="42" y="93"/>
                  </a:lnTo>
                  <a:lnTo>
                    <a:pt x="42" y="88"/>
                  </a:lnTo>
                  <a:lnTo>
                    <a:pt x="36" y="88"/>
                  </a:lnTo>
                  <a:lnTo>
                    <a:pt x="31" y="88"/>
                  </a:lnTo>
                  <a:lnTo>
                    <a:pt x="26" y="88"/>
                  </a:lnTo>
                  <a:lnTo>
                    <a:pt x="26" y="83"/>
                  </a:lnTo>
                  <a:lnTo>
                    <a:pt x="26" y="78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1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79" name="Freeform 41"/>
            <p:cNvSpPr>
              <a:spLocks/>
            </p:cNvSpPr>
            <p:nvPr/>
          </p:nvSpPr>
          <p:spPr bwMode="auto">
            <a:xfrm>
              <a:off x="4379" y="1674"/>
              <a:ext cx="166" cy="109"/>
            </a:xfrm>
            <a:custGeom>
              <a:avLst/>
              <a:gdLst>
                <a:gd name="T0" fmla="*/ 21 w 166"/>
                <a:gd name="T1" fmla="*/ 109 h 109"/>
                <a:gd name="T2" fmla="*/ 26 w 166"/>
                <a:gd name="T3" fmla="*/ 68 h 109"/>
                <a:gd name="T4" fmla="*/ 37 w 166"/>
                <a:gd name="T5" fmla="*/ 42 h 109"/>
                <a:gd name="T6" fmla="*/ 47 w 166"/>
                <a:gd name="T7" fmla="*/ 26 h 109"/>
                <a:gd name="T8" fmla="*/ 62 w 166"/>
                <a:gd name="T9" fmla="*/ 16 h 109"/>
                <a:gd name="T10" fmla="*/ 73 w 166"/>
                <a:gd name="T11" fmla="*/ 16 h 109"/>
                <a:gd name="T12" fmla="*/ 78 w 166"/>
                <a:gd name="T13" fmla="*/ 21 h 109"/>
                <a:gd name="T14" fmla="*/ 78 w 166"/>
                <a:gd name="T15" fmla="*/ 26 h 109"/>
                <a:gd name="T16" fmla="*/ 57 w 166"/>
                <a:gd name="T17" fmla="*/ 109 h 109"/>
                <a:gd name="T18" fmla="*/ 78 w 166"/>
                <a:gd name="T19" fmla="*/ 89 h 109"/>
                <a:gd name="T20" fmla="*/ 83 w 166"/>
                <a:gd name="T21" fmla="*/ 83 h 109"/>
                <a:gd name="T22" fmla="*/ 88 w 166"/>
                <a:gd name="T23" fmla="*/ 47 h 109"/>
                <a:gd name="T24" fmla="*/ 99 w 166"/>
                <a:gd name="T25" fmla="*/ 26 h 109"/>
                <a:gd name="T26" fmla="*/ 114 w 166"/>
                <a:gd name="T27" fmla="*/ 16 h 109"/>
                <a:gd name="T28" fmla="*/ 125 w 166"/>
                <a:gd name="T29" fmla="*/ 11 h 109"/>
                <a:gd name="T30" fmla="*/ 130 w 166"/>
                <a:gd name="T31" fmla="*/ 16 h 109"/>
                <a:gd name="T32" fmla="*/ 135 w 166"/>
                <a:gd name="T33" fmla="*/ 21 h 109"/>
                <a:gd name="T34" fmla="*/ 130 w 166"/>
                <a:gd name="T35" fmla="*/ 32 h 109"/>
                <a:gd name="T36" fmla="*/ 120 w 166"/>
                <a:gd name="T37" fmla="*/ 89 h 109"/>
                <a:gd name="T38" fmla="*/ 125 w 166"/>
                <a:gd name="T39" fmla="*/ 99 h 109"/>
                <a:gd name="T40" fmla="*/ 135 w 166"/>
                <a:gd name="T41" fmla="*/ 109 h 109"/>
                <a:gd name="T42" fmla="*/ 145 w 166"/>
                <a:gd name="T43" fmla="*/ 109 h 109"/>
                <a:gd name="T44" fmla="*/ 161 w 166"/>
                <a:gd name="T45" fmla="*/ 99 h 109"/>
                <a:gd name="T46" fmla="*/ 161 w 166"/>
                <a:gd name="T47" fmla="*/ 83 h 109"/>
                <a:gd name="T48" fmla="*/ 151 w 166"/>
                <a:gd name="T49" fmla="*/ 94 h 109"/>
                <a:gd name="T50" fmla="*/ 140 w 166"/>
                <a:gd name="T51" fmla="*/ 99 h 109"/>
                <a:gd name="T52" fmla="*/ 135 w 166"/>
                <a:gd name="T53" fmla="*/ 94 h 109"/>
                <a:gd name="T54" fmla="*/ 135 w 166"/>
                <a:gd name="T55" fmla="*/ 89 h 109"/>
                <a:gd name="T56" fmla="*/ 151 w 166"/>
                <a:gd name="T57" fmla="*/ 32 h 109"/>
                <a:gd name="T58" fmla="*/ 151 w 166"/>
                <a:gd name="T59" fmla="*/ 21 h 109"/>
                <a:gd name="T60" fmla="*/ 145 w 166"/>
                <a:gd name="T61" fmla="*/ 6 h 109"/>
                <a:gd name="T62" fmla="*/ 130 w 166"/>
                <a:gd name="T63" fmla="*/ 0 h 109"/>
                <a:gd name="T64" fmla="*/ 109 w 166"/>
                <a:gd name="T65" fmla="*/ 6 h 109"/>
                <a:gd name="T66" fmla="*/ 99 w 166"/>
                <a:gd name="T67" fmla="*/ 21 h 109"/>
                <a:gd name="T68" fmla="*/ 94 w 166"/>
                <a:gd name="T69" fmla="*/ 21 h 109"/>
                <a:gd name="T70" fmla="*/ 94 w 166"/>
                <a:gd name="T71" fmla="*/ 16 h 109"/>
                <a:gd name="T72" fmla="*/ 83 w 166"/>
                <a:gd name="T73" fmla="*/ 0 h 109"/>
                <a:gd name="T74" fmla="*/ 68 w 166"/>
                <a:gd name="T75" fmla="*/ 0 h 109"/>
                <a:gd name="T76" fmla="*/ 52 w 166"/>
                <a:gd name="T77" fmla="*/ 6 h 109"/>
                <a:gd name="T78" fmla="*/ 42 w 166"/>
                <a:gd name="T79" fmla="*/ 21 h 109"/>
                <a:gd name="T80" fmla="*/ 42 w 166"/>
                <a:gd name="T81" fmla="*/ 0 h 109"/>
                <a:gd name="T82" fmla="*/ 26 w 166"/>
                <a:gd name="T83" fmla="*/ 6 h 109"/>
                <a:gd name="T84" fmla="*/ 16 w 166"/>
                <a:gd name="T85" fmla="*/ 11 h 109"/>
                <a:gd name="T86" fmla="*/ 0 w 166"/>
                <a:gd name="T87" fmla="*/ 16 h 109"/>
                <a:gd name="T88" fmla="*/ 0 w 166"/>
                <a:gd name="T89" fmla="*/ 109 h 10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6" h="109">
                  <a:moveTo>
                    <a:pt x="0" y="109"/>
                  </a:moveTo>
                  <a:lnTo>
                    <a:pt x="21" y="109"/>
                  </a:lnTo>
                  <a:lnTo>
                    <a:pt x="26" y="78"/>
                  </a:lnTo>
                  <a:lnTo>
                    <a:pt x="26" y="68"/>
                  </a:lnTo>
                  <a:lnTo>
                    <a:pt x="31" y="52"/>
                  </a:lnTo>
                  <a:lnTo>
                    <a:pt x="37" y="42"/>
                  </a:lnTo>
                  <a:lnTo>
                    <a:pt x="42" y="32"/>
                  </a:lnTo>
                  <a:lnTo>
                    <a:pt x="47" y="26"/>
                  </a:lnTo>
                  <a:lnTo>
                    <a:pt x="52" y="16"/>
                  </a:lnTo>
                  <a:lnTo>
                    <a:pt x="62" y="16"/>
                  </a:lnTo>
                  <a:lnTo>
                    <a:pt x="68" y="11"/>
                  </a:lnTo>
                  <a:lnTo>
                    <a:pt x="73" y="16"/>
                  </a:lnTo>
                  <a:lnTo>
                    <a:pt x="78" y="21"/>
                  </a:lnTo>
                  <a:lnTo>
                    <a:pt x="78" y="26"/>
                  </a:lnTo>
                  <a:lnTo>
                    <a:pt x="73" y="32"/>
                  </a:lnTo>
                  <a:lnTo>
                    <a:pt x="57" y="109"/>
                  </a:lnTo>
                  <a:lnTo>
                    <a:pt x="78" y="109"/>
                  </a:lnTo>
                  <a:lnTo>
                    <a:pt x="78" y="89"/>
                  </a:lnTo>
                  <a:lnTo>
                    <a:pt x="83" y="83"/>
                  </a:lnTo>
                  <a:lnTo>
                    <a:pt x="88" y="63"/>
                  </a:lnTo>
                  <a:lnTo>
                    <a:pt x="88" y="47"/>
                  </a:lnTo>
                  <a:lnTo>
                    <a:pt x="94" y="37"/>
                  </a:lnTo>
                  <a:lnTo>
                    <a:pt x="99" y="26"/>
                  </a:lnTo>
                  <a:lnTo>
                    <a:pt x="109" y="21"/>
                  </a:lnTo>
                  <a:lnTo>
                    <a:pt x="114" y="16"/>
                  </a:lnTo>
                  <a:lnTo>
                    <a:pt x="120" y="16"/>
                  </a:lnTo>
                  <a:lnTo>
                    <a:pt x="125" y="11"/>
                  </a:lnTo>
                  <a:lnTo>
                    <a:pt x="130" y="16"/>
                  </a:lnTo>
                  <a:lnTo>
                    <a:pt x="135" y="21"/>
                  </a:lnTo>
                  <a:lnTo>
                    <a:pt x="135" y="26"/>
                  </a:lnTo>
                  <a:lnTo>
                    <a:pt x="130" y="32"/>
                  </a:lnTo>
                  <a:lnTo>
                    <a:pt x="125" y="83"/>
                  </a:lnTo>
                  <a:lnTo>
                    <a:pt x="120" y="89"/>
                  </a:lnTo>
                  <a:lnTo>
                    <a:pt x="120" y="94"/>
                  </a:lnTo>
                  <a:lnTo>
                    <a:pt x="125" y="99"/>
                  </a:lnTo>
                  <a:lnTo>
                    <a:pt x="125" y="104"/>
                  </a:lnTo>
                  <a:lnTo>
                    <a:pt x="135" y="109"/>
                  </a:lnTo>
                  <a:lnTo>
                    <a:pt x="140" y="109"/>
                  </a:lnTo>
                  <a:lnTo>
                    <a:pt x="145" y="109"/>
                  </a:lnTo>
                  <a:lnTo>
                    <a:pt x="151" y="104"/>
                  </a:lnTo>
                  <a:lnTo>
                    <a:pt x="161" y="99"/>
                  </a:lnTo>
                  <a:lnTo>
                    <a:pt x="166" y="89"/>
                  </a:lnTo>
                  <a:lnTo>
                    <a:pt x="161" y="83"/>
                  </a:lnTo>
                  <a:lnTo>
                    <a:pt x="156" y="89"/>
                  </a:lnTo>
                  <a:lnTo>
                    <a:pt x="151" y="94"/>
                  </a:lnTo>
                  <a:lnTo>
                    <a:pt x="145" y="99"/>
                  </a:lnTo>
                  <a:lnTo>
                    <a:pt x="140" y="99"/>
                  </a:lnTo>
                  <a:lnTo>
                    <a:pt x="135" y="94"/>
                  </a:lnTo>
                  <a:lnTo>
                    <a:pt x="135" y="89"/>
                  </a:lnTo>
                  <a:lnTo>
                    <a:pt x="140" y="83"/>
                  </a:lnTo>
                  <a:lnTo>
                    <a:pt x="151" y="32"/>
                  </a:lnTo>
                  <a:lnTo>
                    <a:pt x="151" y="26"/>
                  </a:lnTo>
                  <a:lnTo>
                    <a:pt x="151" y="21"/>
                  </a:lnTo>
                  <a:lnTo>
                    <a:pt x="151" y="16"/>
                  </a:lnTo>
                  <a:lnTo>
                    <a:pt x="145" y="6"/>
                  </a:lnTo>
                  <a:lnTo>
                    <a:pt x="140" y="0"/>
                  </a:lnTo>
                  <a:lnTo>
                    <a:pt x="130" y="0"/>
                  </a:lnTo>
                  <a:lnTo>
                    <a:pt x="114" y="0"/>
                  </a:lnTo>
                  <a:lnTo>
                    <a:pt x="109" y="6"/>
                  </a:lnTo>
                  <a:lnTo>
                    <a:pt x="104" y="11"/>
                  </a:lnTo>
                  <a:lnTo>
                    <a:pt x="99" y="21"/>
                  </a:lnTo>
                  <a:lnTo>
                    <a:pt x="94" y="26"/>
                  </a:lnTo>
                  <a:lnTo>
                    <a:pt x="94" y="21"/>
                  </a:lnTo>
                  <a:lnTo>
                    <a:pt x="94" y="16"/>
                  </a:lnTo>
                  <a:lnTo>
                    <a:pt x="88" y="6"/>
                  </a:lnTo>
                  <a:lnTo>
                    <a:pt x="83" y="0"/>
                  </a:lnTo>
                  <a:lnTo>
                    <a:pt x="73" y="0"/>
                  </a:lnTo>
                  <a:lnTo>
                    <a:pt x="68" y="0"/>
                  </a:lnTo>
                  <a:lnTo>
                    <a:pt x="57" y="6"/>
                  </a:lnTo>
                  <a:lnTo>
                    <a:pt x="52" y="6"/>
                  </a:lnTo>
                  <a:lnTo>
                    <a:pt x="47" y="11"/>
                  </a:lnTo>
                  <a:lnTo>
                    <a:pt x="42" y="21"/>
                  </a:lnTo>
                  <a:lnTo>
                    <a:pt x="37" y="26"/>
                  </a:lnTo>
                  <a:lnTo>
                    <a:pt x="42" y="0"/>
                  </a:lnTo>
                  <a:lnTo>
                    <a:pt x="31" y="0"/>
                  </a:lnTo>
                  <a:lnTo>
                    <a:pt x="26" y="6"/>
                  </a:lnTo>
                  <a:lnTo>
                    <a:pt x="21" y="6"/>
                  </a:lnTo>
                  <a:lnTo>
                    <a:pt x="16" y="11"/>
                  </a:lnTo>
                  <a:lnTo>
                    <a:pt x="5" y="11"/>
                  </a:lnTo>
                  <a:lnTo>
                    <a:pt x="0" y="16"/>
                  </a:lnTo>
                  <a:lnTo>
                    <a:pt x="21" y="16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80" name="Freeform 42"/>
            <p:cNvSpPr>
              <a:spLocks/>
            </p:cNvSpPr>
            <p:nvPr/>
          </p:nvSpPr>
          <p:spPr bwMode="auto">
            <a:xfrm>
              <a:off x="4545" y="1716"/>
              <a:ext cx="47" cy="93"/>
            </a:xfrm>
            <a:custGeom>
              <a:avLst/>
              <a:gdLst>
                <a:gd name="T0" fmla="*/ 36 w 47"/>
                <a:gd name="T1" fmla="*/ 36 h 93"/>
                <a:gd name="T2" fmla="*/ 21 w 47"/>
                <a:gd name="T3" fmla="*/ 52 h 93"/>
                <a:gd name="T4" fmla="*/ 16 w 47"/>
                <a:gd name="T5" fmla="*/ 62 h 93"/>
                <a:gd name="T6" fmla="*/ 5 w 47"/>
                <a:gd name="T7" fmla="*/ 72 h 93"/>
                <a:gd name="T8" fmla="*/ 5 w 47"/>
                <a:gd name="T9" fmla="*/ 78 h 93"/>
                <a:gd name="T10" fmla="*/ 0 w 47"/>
                <a:gd name="T11" fmla="*/ 83 h 93"/>
                <a:gd name="T12" fmla="*/ 0 w 47"/>
                <a:gd name="T13" fmla="*/ 93 h 93"/>
                <a:gd name="T14" fmla="*/ 47 w 47"/>
                <a:gd name="T15" fmla="*/ 93 h 93"/>
                <a:gd name="T16" fmla="*/ 47 w 47"/>
                <a:gd name="T17" fmla="*/ 67 h 93"/>
                <a:gd name="T18" fmla="*/ 47 w 47"/>
                <a:gd name="T19" fmla="*/ 67 h 93"/>
                <a:gd name="T20" fmla="*/ 47 w 47"/>
                <a:gd name="T21" fmla="*/ 72 h 93"/>
                <a:gd name="T22" fmla="*/ 42 w 47"/>
                <a:gd name="T23" fmla="*/ 78 h 93"/>
                <a:gd name="T24" fmla="*/ 36 w 47"/>
                <a:gd name="T25" fmla="*/ 83 h 93"/>
                <a:gd name="T26" fmla="*/ 31 w 47"/>
                <a:gd name="T27" fmla="*/ 83 h 93"/>
                <a:gd name="T28" fmla="*/ 5 w 47"/>
                <a:gd name="T29" fmla="*/ 83 h 93"/>
                <a:gd name="T30" fmla="*/ 11 w 47"/>
                <a:gd name="T31" fmla="*/ 78 h 93"/>
                <a:gd name="T32" fmla="*/ 16 w 47"/>
                <a:gd name="T33" fmla="*/ 72 h 93"/>
                <a:gd name="T34" fmla="*/ 26 w 47"/>
                <a:gd name="T35" fmla="*/ 62 h 93"/>
                <a:gd name="T36" fmla="*/ 36 w 47"/>
                <a:gd name="T37" fmla="*/ 47 h 93"/>
                <a:gd name="T38" fmla="*/ 42 w 47"/>
                <a:gd name="T39" fmla="*/ 41 h 93"/>
                <a:gd name="T40" fmla="*/ 47 w 47"/>
                <a:gd name="T41" fmla="*/ 31 h 93"/>
                <a:gd name="T42" fmla="*/ 47 w 47"/>
                <a:gd name="T43" fmla="*/ 26 h 93"/>
                <a:gd name="T44" fmla="*/ 47 w 47"/>
                <a:gd name="T45" fmla="*/ 21 h 93"/>
                <a:gd name="T46" fmla="*/ 47 w 47"/>
                <a:gd name="T47" fmla="*/ 15 h 93"/>
                <a:gd name="T48" fmla="*/ 42 w 47"/>
                <a:gd name="T49" fmla="*/ 5 h 93"/>
                <a:gd name="T50" fmla="*/ 36 w 47"/>
                <a:gd name="T51" fmla="*/ 0 h 93"/>
                <a:gd name="T52" fmla="*/ 26 w 47"/>
                <a:gd name="T53" fmla="*/ 0 h 93"/>
                <a:gd name="T54" fmla="*/ 21 w 47"/>
                <a:gd name="T55" fmla="*/ 0 h 93"/>
                <a:gd name="T56" fmla="*/ 11 w 47"/>
                <a:gd name="T57" fmla="*/ 5 h 93"/>
                <a:gd name="T58" fmla="*/ 5 w 47"/>
                <a:gd name="T59" fmla="*/ 10 h 93"/>
                <a:gd name="T60" fmla="*/ 0 w 47"/>
                <a:gd name="T61" fmla="*/ 21 h 93"/>
                <a:gd name="T62" fmla="*/ 0 w 47"/>
                <a:gd name="T63" fmla="*/ 26 h 93"/>
                <a:gd name="T64" fmla="*/ 5 w 47"/>
                <a:gd name="T65" fmla="*/ 26 h 93"/>
                <a:gd name="T66" fmla="*/ 5 w 47"/>
                <a:gd name="T67" fmla="*/ 31 h 93"/>
                <a:gd name="T68" fmla="*/ 5 w 47"/>
                <a:gd name="T69" fmla="*/ 31 h 93"/>
                <a:gd name="T70" fmla="*/ 11 w 47"/>
                <a:gd name="T71" fmla="*/ 31 h 93"/>
                <a:gd name="T72" fmla="*/ 11 w 47"/>
                <a:gd name="T73" fmla="*/ 26 h 93"/>
                <a:gd name="T74" fmla="*/ 11 w 47"/>
                <a:gd name="T75" fmla="*/ 26 h 93"/>
                <a:gd name="T76" fmla="*/ 11 w 47"/>
                <a:gd name="T77" fmla="*/ 21 h 93"/>
                <a:gd name="T78" fmla="*/ 11 w 47"/>
                <a:gd name="T79" fmla="*/ 21 h 93"/>
                <a:gd name="T80" fmla="*/ 11 w 47"/>
                <a:gd name="T81" fmla="*/ 15 h 93"/>
                <a:gd name="T82" fmla="*/ 11 w 47"/>
                <a:gd name="T83" fmla="*/ 15 h 93"/>
                <a:gd name="T84" fmla="*/ 11 w 47"/>
                <a:gd name="T85" fmla="*/ 10 h 93"/>
                <a:gd name="T86" fmla="*/ 11 w 47"/>
                <a:gd name="T87" fmla="*/ 5 h 93"/>
                <a:gd name="T88" fmla="*/ 16 w 47"/>
                <a:gd name="T89" fmla="*/ 0 h 93"/>
                <a:gd name="T90" fmla="*/ 21 w 47"/>
                <a:gd name="T91" fmla="*/ 0 h 93"/>
                <a:gd name="T92" fmla="*/ 31 w 47"/>
                <a:gd name="T93" fmla="*/ 5 h 93"/>
                <a:gd name="T94" fmla="*/ 36 w 47"/>
                <a:gd name="T95" fmla="*/ 5 h 93"/>
                <a:gd name="T96" fmla="*/ 36 w 47"/>
                <a:gd name="T97" fmla="*/ 21 h 93"/>
                <a:gd name="T98" fmla="*/ 36 w 47"/>
                <a:gd name="T99" fmla="*/ 36 h 93"/>
                <a:gd name="T100" fmla="*/ 36 w 47"/>
                <a:gd name="T101" fmla="*/ 36 h 9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7" h="93">
                  <a:moveTo>
                    <a:pt x="36" y="36"/>
                  </a:moveTo>
                  <a:lnTo>
                    <a:pt x="21" y="52"/>
                  </a:lnTo>
                  <a:lnTo>
                    <a:pt x="16" y="62"/>
                  </a:lnTo>
                  <a:lnTo>
                    <a:pt x="5" y="72"/>
                  </a:lnTo>
                  <a:lnTo>
                    <a:pt x="5" y="78"/>
                  </a:lnTo>
                  <a:lnTo>
                    <a:pt x="0" y="83"/>
                  </a:lnTo>
                  <a:lnTo>
                    <a:pt x="0" y="93"/>
                  </a:lnTo>
                  <a:lnTo>
                    <a:pt x="47" y="93"/>
                  </a:lnTo>
                  <a:lnTo>
                    <a:pt x="47" y="67"/>
                  </a:lnTo>
                  <a:lnTo>
                    <a:pt x="47" y="72"/>
                  </a:lnTo>
                  <a:lnTo>
                    <a:pt x="42" y="78"/>
                  </a:lnTo>
                  <a:lnTo>
                    <a:pt x="36" y="83"/>
                  </a:lnTo>
                  <a:lnTo>
                    <a:pt x="31" y="83"/>
                  </a:lnTo>
                  <a:lnTo>
                    <a:pt x="5" y="83"/>
                  </a:lnTo>
                  <a:lnTo>
                    <a:pt x="11" y="78"/>
                  </a:lnTo>
                  <a:lnTo>
                    <a:pt x="16" y="72"/>
                  </a:lnTo>
                  <a:lnTo>
                    <a:pt x="26" y="62"/>
                  </a:lnTo>
                  <a:lnTo>
                    <a:pt x="36" y="47"/>
                  </a:lnTo>
                  <a:lnTo>
                    <a:pt x="42" y="41"/>
                  </a:lnTo>
                  <a:lnTo>
                    <a:pt x="47" y="31"/>
                  </a:lnTo>
                  <a:lnTo>
                    <a:pt x="47" y="26"/>
                  </a:lnTo>
                  <a:lnTo>
                    <a:pt x="47" y="21"/>
                  </a:lnTo>
                  <a:lnTo>
                    <a:pt x="47" y="15"/>
                  </a:lnTo>
                  <a:lnTo>
                    <a:pt x="42" y="5"/>
                  </a:lnTo>
                  <a:lnTo>
                    <a:pt x="36" y="0"/>
                  </a:lnTo>
                  <a:lnTo>
                    <a:pt x="26" y="0"/>
                  </a:lnTo>
                  <a:lnTo>
                    <a:pt x="21" y="0"/>
                  </a:lnTo>
                  <a:lnTo>
                    <a:pt x="11" y="5"/>
                  </a:lnTo>
                  <a:lnTo>
                    <a:pt x="5" y="10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5" y="26"/>
                  </a:lnTo>
                  <a:lnTo>
                    <a:pt x="5" y="31"/>
                  </a:lnTo>
                  <a:lnTo>
                    <a:pt x="11" y="31"/>
                  </a:lnTo>
                  <a:lnTo>
                    <a:pt x="11" y="26"/>
                  </a:lnTo>
                  <a:lnTo>
                    <a:pt x="11" y="21"/>
                  </a:lnTo>
                  <a:lnTo>
                    <a:pt x="11" y="15"/>
                  </a:lnTo>
                  <a:lnTo>
                    <a:pt x="11" y="10"/>
                  </a:lnTo>
                  <a:lnTo>
                    <a:pt x="11" y="5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31" y="5"/>
                  </a:lnTo>
                  <a:lnTo>
                    <a:pt x="36" y="5"/>
                  </a:lnTo>
                  <a:lnTo>
                    <a:pt x="36" y="21"/>
                  </a:lnTo>
                  <a:lnTo>
                    <a:pt x="36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81" name="Rectangle 43"/>
            <p:cNvSpPr>
              <a:spLocks noChangeArrowheads="1"/>
            </p:cNvSpPr>
            <p:nvPr/>
          </p:nvSpPr>
          <p:spPr bwMode="auto">
            <a:xfrm>
              <a:off x="4039" y="1968"/>
              <a:ext cx="576" cy="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0">
                <a:solidFill>
                  <a:srgbClr val="000000"/>
                </a:solidFill>
              </a:endParaRPr>
            </a:p>
          </p:txBody>
        </p:sp>
        <p:sp>
          <p:nvSpPr>
            <p:cNvPr id="18482" name="Line 44"/>
            <p:cNvSpPr>
              <a:spLocks noChangeShapeType="1"/>
            </p:cNvSpPr>
            <p:nvPr/>
          </p:nvSpPr>
          <p:spPr bwMode="auto">
            <a:xfrm>
              <a:off x="5189" y="2016"/>
              <a:ext cx="336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87789" name="Text Box 45"/>
          <p:cNvSpPr txBox="1">
            <a:spLocks noChangeArrowheads="1"/>
          </p:cNvSpPr>
          <p:nvPr/>
        </p:nvSpPr>
        <p:spPr bwMode="auto">
          <a:xfrm>
            <a:off x="914400" y="3017874"/>
            <a:ext cx="4724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子弹刚刚穿过第一木块时，两木块速度相同，均为</a:t>
            </a:r>
            <a:r>
              <a:rPr kumimoji="0" lang="en-US" altLang="zh-CN" b="0" i="1" dirty="0">
                <a:solidFill>
                  <a:srgbClr val="66FFFF"/>
                </a:solidFill>
                <a:ea typeface="楷体_GB2312" pitchFamily="49" charset="-122"/>
              </a:rPr>
              <a:t>v</a:t>
            </a:r>
            <a:r>
              <a:rPr kumimoji="0" lang="en-US" altLang="zh-CN" baseline="-25000" dirty="0">
                <a:solidFill>
                  <a:srgbClr val="66FFFF"/>
                </a:solidFill>
                <a:ea typeface="楷体_GB2312" pitchFamily="49" charset="-122"/>
              </a:rPr>
              <a:t>1</a:t>
            </a:r>
            <a:r>
              <a:rPr kumimoji="0" lang="en-US" altLang="zh-CN" dirty="0">
                <a:solidFill>
                  <a:srgbClr val="66FFFF"/>
                </a:solidFill>
                <a:ea typeface="楷体_GB2312" pitchFamily="49" charset="-122"/>
              </a:rPr>
              <a:t> </a:t>
            </a:r>
          </a:p>
        </p:txBody>
      </p:sp>
      <p:sp>
        <p:nvSpPr>
          <p:cNvPr id="287790" name="Text Box 46"/>
          <p:cNvSpPr txBox="1">
            <a:spLocks noChangeArrowheads="1"/>
          </p:cNvSpPr>
          <p:nvPr/>
        </p:nvSpPr>
        <p:spPr bwMode="auto">
          <a:xfrm>
            <a:off x="827088" y="4645834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子弹穿过第二木块后，第二木块速度变为</a:t>
            </a:r>
            <a:r>
              <a:rPr kumimoji="0" lang="en-US" altLang="zh-CN" b="0" i="1" dirty="0">
                <a:solidFill>
                  <a:srgbClr val="66FFFF"/>
                </a:solidFill>
                <a:ea typeface="楷体_GB2312" pitchFamily="49" charset="-122"/>
              </a:rPr>
              <a:t>v</a:t>
            </a:r>
            <a:r>
              <a:rPr kumimoji="0" lang="en-US" altLang="zh-CN" baseline="-25000" dirty="0">
                <a:solidFill>
                  <a:srgbClr val="66FFFF"/>
                </a:solidFill>
                <a:ea typeface="楷体_GB2312" pitchFamily="49" charset="-122"/>
              </a:rPr>
              <a:t>2</a:t>
            </a:r>
          </a:p>
        </p:txBody>
      </p:sp>
      <p:sp>
        <p:nvSpPr>
          <p:cNvPr id="287791" name="Text Box 47"/>
          <p:cNvSpPr txBox="1">
            <a:spLocks noChangeArrowheads="1"/>
          </p:cNvSpPr>
          <p:nvPr/>
        </p:nvSpPr>
        <p:spPr bwMode="auto">
          <a:xfrm>
            <a:off x="179388" y="361231"/>
            <a:ext cx="1430337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例</a:t>
            </a:r>
            <a:r>
              <a:rPr kumimoji="0" lang="en-US" altLang="zh-CN">
                <a:solidFill>
                  <a:srgbClr val="FFFF00"/>
                </a:solidFill>
                <a:ea typeface="楷体_GB2312" pitchFamily="49" charset="-122"/>
              </a:rPr>
              <a:t>1</a:t>
            </a: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：</a:t>
            </a:r>
          </a:p>
        </p:txBody>
      </p:sp>
      <p:sp>
        <p:nvSpPr>
          <p:cNvPr id="287792" name="Text Box 48"/>
          <p:cNvSpPr txBox="1">
            <a:spLocks noChangeArrowheads="1"/>
          </p:cNvSpPr>
          <p:nvPr/>
        </p:nvSpPr>
        <p:spPr bwMode="auto">
          <a:xfrm>
            <a:off x="323850" y="2466256"/>
            <a:ext cx="1268413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解：</a:t>
            </a:r>
          </a:p>
        </p:txBody>
      </p:sp>
      <p:sp>
        <p:nvSpPr>
          <p:cNvPr id="287793" name="Text Box 49"/>
          <p:cNvSpPr txBox="1">
            <a:spLocks noChangeArrowheads="1"/>
          </p:cNvSpPr>
          <p:nvPr/>
        </p:nvSpPr>
        <p:spPr bwMode="auto">
          <a:xfrm>
            <a:off x="323850" y="1864593"/>
            <a:ext cx="68580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0" lang="zh-CN" altLang="en-US" dirty="0">
                <a:solidFill>
                  <a:srgbClr val="FFFF00"/>
                </a:solidFill>
                <a:ea typeface="楷体_GB2312" pitchFamily="49" charset="-122"/>
              </a:rPr>
              <a:t>求：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子弹穿过后， 两木块各以多大速度运动</a:t>
            </a:r>
            <a:r>
              <a:rPr kumimoji="0" lang="en-US" altLang="zh-CN" dirty="0">
                <a:solidFill>
                  <a:srgbClr val="FFFFFF"/>
                </a:solidFill>
                <a:ea typeface="楷体_GB2312" pitchFamily="49" charset="-122"/>
              </a:rPr>
              <a:t>?</a:t>
            </a:r>
          </a:p>
        </p:txBody>
      </p:sp>
      <p:sp>
        <p:nvSpPr>
          <p:cNvPr id="287794" name="Text Box 50"/>
          <p:cNvSpPr txBox="1">
            <a:spLocks noChangeArrowheads="1"/>
          </p:cNvSpPr>
          <p:nvPr/>
        </p:nvSpPr>
        <p:spPr bwMode="auto">
          <a:xfrm>
            <a:off x="827088" y="5872286"/>
            <a:ext cx="110807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解得</a:t>
            </a:r>
          </a:p>
        </p:txBody>
      </p:sp>
      <p:sp>
        <p:nvSpPr>
          <p:cNvPr id="51" name="Text Box 49"/>
          <p:cNvSpPr txBox="1">
            <a:spLocks noChangeArrowheads="1"/>
          </p:cNvSpPr>
          <p:nvPr/>
        </p:nvSpPr>
        <p:spPr bwMode="auto">
          <a:xfrm>
            <a:off x="894556" y="2480920"/>
            <a:ext cx="4685507" cy="53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0"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子弹给木块的推力大小也恒为</a:t>
            </a:r>
            <a:r>
              <a:rPr kumimoji="0" lang="en-US" altLang="zh-CN" i="1" dirty="0" smtClean="0">
                <a:solidFill>
                  <a:srgbClr val="00FFFF"/>
                </a:solidFill>
                <a:ea typeface="楷体_GB2312" pitchFamily="49" charset="-122"/>
              </a:rPr>
              <a:t>F</a:t>
            </a:r>
            <a:endParaRPr kumimoji="0" lang="en-US" altLang="zh-CN" i="1" dirty="0">
              <a:solidFill>
                <a:srgbClr val="00FFFF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7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7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7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7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7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7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7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287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7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7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7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87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746" grpId="0" autoUpdateAnimBg="0"/>
      <p:bldP spid="287789" grpId="0" autoUpdateAnimBg="0"/>
      <p:bldP spid="287790" grpId="0" autoUpdateAnimBg="0"/>
      <p:bldP spid="287791" grpId="0"/>
      <p:bldP spid="287792" grpId="0"/>
      <p:bldP spid="287793" grpId="0"/>
      <p:bldP spid="287794" grpId="0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807" name="Group 39"/>
          <p:cNvGrpSpPr>
            <a:grpSpLocks/>
          </p:cNvGrpSpPr>
          <p:nvPr/>
        </p:nvGrpSpPr>
        <p:grpSpPr bwMode="auto">
          <a:xfrm>
            <a:off x="4491038" y="3743325"/>
            <a:ext cx="3276600" cy="1219200"/>
            <a:chOff x="2683" y="2283"/>
            <a:chExt cx="2064" cy="768"/>
          </a:xfrm>
        </p:grpSpPr>
        <p:sp>
          <p:nvSpPr>
            <p:cNvPr id="19488" name="Rectangle 40"/>
            <p:cNvSpPr>
              <a:spLocks noChangeArrowheads="1"/>
            </p:cNvSpPr>
            <p:nvPr/>
          </p:nvSpPr>
          <p:spPr bwMode="auto">
            <a:xfrm>
              <a:off x="2683" y="2283"/>
              <a:ext cx="2064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000000"/>
                </a:solidFill>
                <a:ea typeface="楷体_GB2312" pitchFamily="49" charset="-122"/>
              </a:endParaRPr>
            </a:p>
          </p:txBody>
        </p:sp>
        <p:sp>
          <p:nvSpPr>
            <p:cNvPr id="19489" name="Oval 41"/>
            <p:cNvSpPr>
              <a:spLocks noChangeArrowheads="1"/>
            </p:cNvSpPr>
            <p:nvPr/>
          </p:nvSpPr>
          <p:spPr bwMode="auto">
            <a:xfrm>
              <a:off x="3115" y="2811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0">
                <a:solidFill>
                  <a:srgbClr val="000000"/>
                </a:solidFill>
              </a:endParaRPr>
            </a:p>
          </p:txBody>
        </p:sp>
        <p:sp>
          <p:nvSpPr>
            <p:cNvPr id="19490" name="Oval 42"/>
            <p:cNvSpPr>
              <a:spLocks noChangeArrowheads="1"/>
            </p:cNvSpPr>
            <p:nvPr/>
          </p:nvSpPr>
          <p:spPr bwMode="auto">
            <a:xfrm>
              <a:off x="4219" y="2811"/>
              <a:ext cx="240" cy="24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0">
                <a:solidFill>
                  <a:srgbClr val="000000"/>
                </a:solidFill>
              </a:endParaRPr>
            </a:p>
          </p:txBody>
        </p:sp>
      </p:grpSp>
      <p:sp>
        <p:nvSpPr>
          <p:cNvPr id="288811" name="Line 43"/>
          <p:cNvSpPr>
            <a:spLocks noChangeShapeType="1"/>
          </p:cNvSpPr>
          <p:nvPr/>
        </p:nvSpPr>
        <p:spPr bwMode="auto">
          <a:xfrm>
            <a:off x="4719638" y="3438525"/>
            <a:ext cx="914400" cy="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8812" name="Text Box 44"/>
          <p:cNvSpPr txBox="1">
            <a:spLocks noChangeArrowheads="1"/>
          </p:cNvSpPr>
          <p:nvPr/>
        </p:nvSpPr>
        <p:spPr bwMode="auto">
          <a:xfrm>
            <a:off x="4932363" y="2870200"/>
            <a:ext cx="319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 i="1" dirty="0">
                <a:solidFill>
                  <a:srgbClr val="FFFF00"/>
                </a:solidFill>
                <a:ea typeface="楷体_GB2312" pitchFamily="49" charset="-122"/>
              </a:rPr>
              <a:t>v</a:t>
            </a:r>
          </a:p>
        </p:txBody>
      </p:sp>
      <p:sp>
        <p:nvSpPr>
          <p:cNvPr id="288813" name="Line 45"/>
          <p:cNvSpPr>
            <a:spLocks noChangeShapeType="1"/>
          </p:cNvSpPr>
          <p:nvPr/>
        </p:nvSpPr>
        <p:spPr bwMode="auto">
          <a:xfrm>
            <a:off x="7767638" y="4200525"/>
            <a:ext cx="1143000" cy="0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8814" name="Text Box 46"/>
          <p:cNvSpPr txBox="1">
            <a:spLocks noChangeArrowheads="1"/>
          </p:cNvSpPr>
          <p:nvPr/>
        </p:nvSpPr>
        <p:spPr bwMode="auto">
          <a:xfrm>
            <a:off x="8509000" y="356235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 dirty="0">
                <a:solidFill>
                  <a:srgbClr val="FFFF00"/>
                </a:solidFill>
                <a:ea typeface="楷体_GB2312" pitchFamily="49" charset="-122"/>
              </a:rPr>
              <a:t>F</a:t>
            </a:r>
          </a:p>
        </p:txBody>
      </p:sp>
      <p:grpSp>
        <p:nvGrpSpPr>
          <p:cNvPr id="288815" name="Group 47"/>
          <p:cNvGrpSpPr>
            <a:grpSpLocks/>
          </p:cNvGrpSpPr>
          <p:nvPr/>
        </p:nvGrpSpPr>
        <p:grpSpPr bwMode="auto">
          <a:xfrm>
            <a:off x="6929438" y="2544763"/>
            <a:ext cx="533400" cy="1187450"/>
            <a:chOff x="4219" y="1528"/>
            <a:chExt cx="336" cy="748"/>
          </a:xfrm>
        </p:grpSpPr>
        <p:sp>
          <p:nvSpPr>
            <p:cNvPr id="19481" name="Line 48"/>
            <p:cNvSpPr>
              <a:spLocks noChangeShapeType="1"/>
            </p:cNvSpPr>
            <p:nvPr/>
          </p:nvSpPr>
          <p:spPr bwMode="auto">
            <a:xfrm>
              <a:off x="4219" y="1563"/>
              <a:ext cx="0" cy="288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2" name="Line 49"/>
            <p:cNvSpPr>
              <a:spLocks noChangeShapeType="1"/>
            </p:cNvSpPr>
            <p:nvPr/>
          </p:nvSpPr>
          <p:spPr bwMode="auto">
            <a:xfrm>
              <a:off x="4219" y="1851"/>
              <a:ext cx="96" cy="144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3" name="Line 50"/>
            <p:cNvSpPr>
              <a:spLocks noChangeShapeType="1"/>
            </p:cNvSpPr>
            <p:nvPr/>
          </p:nvSpPr>
          <p:spPr bwMode="auto">
            <a:xfrm>
              <a:off x="4315" y="1995"/>
              <a:ext cx="0" cy="192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4" name="Line 51"/>
            <p:cNvSpPr>
              <a:spLocks noChangeShapeType="1"/>
            </p:cNvSpPr>
            <p:nvPr/>
          </p:nvSpPr>
          <p:spPr bwMode="auto">
            <a:xfrm>
              <a:off x="4555" y="1563"/>
              <a:ext cx="0" cy="288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5" name="Line 52"/>
            <p:cNvSpPr>
              <a:spLocks noChangeShapeType="1"/>
            </p:cNvSpPr>
            <p:nvPr/>
          </p:nvSpPr>
          <p:spPr bwMode="auto">
            <a:xfrm flipH="1">
              <a:off x="4507" y="1851"/>
              <a:ext cx="48" cy="144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6" name="Line 53"/>
            <p:cNvSpPr>
              <a:spLocks noChangeShapeType="1"/>
            </p:cNvSpPr>
            <p:nvPr/>
          </p:nvSpPr>
          <p:spPr bwMode="auto">
            <a:xfrm>
              <a:off x="4507" y="1995"/>
              <a:ext cx="0" cy="192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7" name="Text Box 54"/>
            <p:cNvSpPr txBox="1">
              <a:spLocks noChangeArrowheads="1"/>
            </p:cNvSpPr>
            <p:nvPr/>
          </p:nvSpPr>
          <p:spPr bwMode="auto">
            <a:xfrm>
              <a:off x="4257" y="1528"/>
              <a:ext cx="298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FFFF00"/>
                  </a:solidFill>
                  <a:ea typeface="楷体_GB2312" pitchFamily="49" charset="-122"/>
                </a:rPr>
                <a:t>………</a:t>
              </a:r>
            </a:p>
          </p:txBody>
        </p:sp>
      </p:grpSp>
      <p:sp>
        <p:nvSpPr>
          <p:cNvPr id="288823" name="Text Box 55"/>
          <p:cNvSpPr txBox="1">
            <a:spLocks noChangeArrowheads="1"/>
          </p:cNvSpPr>
          <p:nvPr/>
        </p:nvSpPr>
        <p:spPr bwMode="auto">
          <a:xfrm>
            <a:off x="6853238" y="3840163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……</a:t>
            </a:r>
          </a:p>
        </p:txBody>
      </p:sp>
      <p:sp>
        <p:nvSpPr>
          <p:cNvPr id="288824" name="Line 56"/>
          <p:cNvSpPr>
            <a:spLocks noChangeShapeType="1"/>
          </p:cNvSpPr>
          <p:nvPr/>
        </p:nvSpPr>
        <p:spPr bwMode="auto">
          <a:xfrm>
            <a:off x="4643438" y="4962525"/>
            <a:ext cx="4178300" cy="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8825" name="Text Box 57"/>
          <p:cNvSpPr txBox="1">
            <a:spLocks noChangeArrowheads="1"/>
          </p:cNvSpPr>
          <p:nvPr/>
        </p:nvSpPr>
        <p:spPr bwMode="auto">
          <a:xfrm>
            <a:off x="1006475" y="404813"/>
            <a:ext cx="81375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一辆装煤的车以</a:t>
            </a:r>
            <a:r>
              <a:rPr lang="en-US" altLang="zh-CN" i="1" dirty="0">
                <a:solidFill>
                  <a:srgbClr val="66FFFF"/>
                </a:solidFill>
                <a:ea typeface="楷体_GB2312" pitchFamily="49" charset="-122"/>
              </a:rPr>
              <a:t>v</a:t>
            </a:r>
            <a:r>
              <a:rPr lang="en-US" altLang="zh-CN" dirty="0">
                <a:solidFill>
                  <a:srgbClr val="66FFFF"/>
                </a:solidFill>
                <a:ea typeface="楷体_GB2312" pitchFamily="49" charset="-122"/>
              </a:rPr>
              <a:t>=3m/s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的速率从煤斗下面通过， 每秒钟落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入车厢的煤为</a:t>
            </a:r>
            <a:r>
              <a:rPr lang="zh-CN" altLang="en-US" dirty="0">
                <a:solidFill>
                  <a:srgbClr val="66FFFF"/>
                </a:solidFill>
                <a:ea typeface="楷体_GB2312" pitchFamily="49" charset="-122"/>
              </a:rPr>
              <a:t>△</a:t>
            </a:r>
            <a:r>
              <a:rPr lang="en-US" altLang="zh-CN" i="1" dirty="0">
                <a:solidFill>
                  <a:srgbClr val="66FFFF"/>
                </a:solidFill>
                <a:ea typeface="楷体_GB2312" pitchFamily="49" charset="-122"/>
              </a:rPr>
              <a:t>m</a:t>
            </a:r>
            <a:r>
              <a:rPr lang="en-US" altLang="zh-CN" dirty="0">
                <a:solidFill>
                  <a:srgbClr val="66FFFF"/>
                </a:solidFill>
                <a:ea typeface="楷体_GB2312" pitchFamily="49" charset="-122"/>
              </a:rPr>
              <a:t>=50kg</a:t>
            </a:r>
            <a:r>
              <a:rPr lang="en-US" altLang="zh-CN" dirty="0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，</a:t>
            </a:r>
          </a:p>
        </p:txBody>
      </p:sp>
      <p:sp>
        <p:nvSpPr>
          <p:cNvPr id="288826" name="Rectangle 58"/>
          <p:cNvSpPr>
            <a:spLocks noChangeArrowheads="1"/>
          </p:cNvSpPr>
          <p:nvPr/>
        </p:nvSpPr>
        <p:spPr bwMode="auto">
          <a:xfrm>
            <a:off x="984250" y="1412875"/>
            <a:ext cx="7764463" cy="109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</a:pP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要使车厢的速率</a:t>
            </a:r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v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保持不变，应用多大的牵引力拉车厢？</a:t>
            </a:r>
          </a:p>
          <a:p>
            <a:pPr algn="just" eaLnBrk="1" hangingPunct="1">
              <a:lnSpc>
                <a:spcPct val="125000"/>
              </a:lnSpc>
            </a:pPr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(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车厢与轨道间无摩擦）</a:t>
            </a:r>
          </a:p>
        </p:txBody>
      </p:sp>
      <p:sp>
        <p:nvSpPr>
          <p:cNvPr id="288827" name="Text Box 59"/>
          <p:cNvSpPr txBox="1">
            <a:spLocks noChangeArrowheads="1"/>
          </p:cNvSpPr>
          <p:nvPr/>
        </p:nvSpPr>
        <p:spPr bwMode="auto">
          <a:xfrm>
            <a:off x="340065" y="2781300"/>
            <a:ext cx="1660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 dirty="0">
                <a:solidFill>
                  <a:srgbClr val="FFFF00"/>
                </a:solidFill>
                <a:ea typeface="楷体_GB2312" pitchFamily="49" charset="-122"/>
              </a:rPr>
              <a:t>解：</a:t>
            </a:r>
          </a:p>
        </p:txBody>
      </p:sp>
      <p:sp>
        <p:nvSpPr>
          <p:cNvPr id="288828" name="Text Box 60"/>
          <p:cNvSpPr txBox="1">
            <a:spLocks noChangeArrowheads="1"/>
          </p:cNvSpPr>
          <p:nvPr/>
        </p:nvSpPr>
        <p:spPr bwMode="auto">
          <a:xfrm>
            <a:off x="179388" y="409575"/>
            <a:ext cx="158432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例</a:t>
            </a:r>
            <a:r>
              <a:rPr kumimoji="0" lang="en-US" altLang="zh-CN">
                <a:solidFill>
                  <a:srgbClr val="FFFF00"/>
                </a:solidFill>
                <a:ea typeface="楷体_GB2312" pitchFamily="49" charset="-122"/>
              </a:rPr>
              <a:t>2</a:t>
            </a: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：</a:t>
            </a:r>
          </a:p>
        </p:txBody>
      </p:sp>
      <p:sp>
        <p:nvSpPr>
          <p:cNvPr id="288829" name="Text Box 61"/>
          <p:cNvSpPr txBox="1">
            <a:spLocks noChangeArrowheads="1"/>
          </p:cNvSpPr>
          <p:nvPr/>
        </p:nvSpPr>
        <p:spPr bwMode="auto">
          <a:xfrm>
            <a:off x="323850" y="1506538"/>
            <a:ext cx="2024063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求：</a:t>
            </a:r>
          </a:p>
        </p:txBody>
      </p:sp>
      <p:sp>
        <p:nvSpPr>
          <p:cNvPr id="288832" name="Text Box 64"/>
          <p:cNvSpPr txBox="1">
            <a:spLocks noChangeArrowheads="1"/>
          </p:cNvSpPr>
          <p:nvPr/>
        </p:nvSpPr>
        <p:spPr bwMode="auto">
          <a:xfrm>
            <a:off x="971550" y="2781300"/>
            <a:ext cx="4125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质点系水平方向总动量</a:t>
            </a:r>
          </a:p>
        </p:txBody>
      </p:sp>
      <p:sp>
        <p:nvSpPr>
          <p:cNvPr id="288833" name="Text Box 65"/>
          <p:cNvSpPr txBox="1">
            <a:spLocks noChangeArrowheads="1"/>
          </p:cNvSpPr>
          <p:nvPr/>
        </p:nvSpPr>
        <p:spPr bwMode="auto">
          <a:xfrm>
            <a:off x="992188" y="3392488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t</a:t>
            </a:r>
            <a:r>
              <a:rPr lang="en-US" altLang="zh-CN" i="1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时刻</a:t>
            </a:r>
          </a:p>
        </p:txBody>
      </p:sp>
      <p:graphicFrame>
        <p:nvGraphicFramePr>
          <p:cNvPr id="288834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146637"/>
              </p:ext>
            </p:extLst>
          </p:nvPr>
        </p:nvGraphicFramePr>
        <p:xfrm>
          <a:off x="2208572" y="3486150"/>
          <a:ext cx="594444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5" name="Equation" r:id="rId3" imgW="241200" imgH="139680" progId="Equation.DSMT4">
                  <p:embed/>
                </p:oleObj>
              </mc:Choice>
              <mc:Fallback>
                <p:oleObj name="Equation" r:id="rId3" imgW="241200" imgH="139680" progId="Equation.DSMT4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572" y="3486150"/>
                        <a:ext cx="594444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835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2964248"/>
              </p:ext>
            </p:extLst>
          </p:nvPr>
        </p:nvGraphicFramePr>
        <p:xfrm>
          <a:off x="2626968" y="3936999"/>
          <a:ext cx="1295511" cy="460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6" name="Equation" r:id="rId5" imgW="672840" imgH="203040" progId="Equation.DSMT4">
                  <p:embed/>
                </p:oleObj>
              </mc:Choice>
              <mc:Fallback>
                <p:oleObj name="Equation" r:id="rId5" imgW="672840" imgH="203040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6968" y="3936999"/>
                        <a:ext cx="1295511" cy="4603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8836" name="Text Box 68"/>
          <p:cNvSpPr txBox="1">
            <a:spLocks noChangeArrowheads="1"/>
          </p:cNvSpPr>
          <p:nvPr/>
        </p:nvSpPr>
        <p:spPr bwMode="auto">
          <a:xfrm>
            <a:off x="971550" y="3940175"/>
            <a:ext cx="1719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t</a:t>
            </a:r>
            <a:r>
              <a:rPr lang="en-US" altLang="zh-CN" i="1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+</a:t>
            </a:r>
            <a:r>
              <a:rPr lang="en-US" altLang="zh-CN">
                <a:solidFill>
                  <a:srgbClr val="66FFFF"/>
                </a:solidFill>
                <a:ea typeface="楷体_GB2312" pitchFamily="49" charset="-122"/>
              </a:rPr>
              <a:t>d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t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时刻</a:t>
            </a:r>
          </a:p>
        </p:txBody>
      </p:sp>
      <p:graphicFrame>
        <p:nvGraphicFramePr>
          <p:cNvPr id="288837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798718"/>
              </p:ext>
            </p:extLst>
          </p:nvPr>
        </p:nvGraphicFramePr>
        <p:xfrm>
          <a:off x="981075" y="4735915"/>
          <a:ext cx="1373188" cy="483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7" name="Equation" r:id="rId7" imgW="698400" imgH="203040" progId="Equation.DSMT4">
                  <p:embed/>
                </p:oleObj>
              </mc:Choice>
              <mc:Fallback>
                <p:oleObj name="Equation" r:id="rId7" imgW="698400" imgH="203040" progId="Equation.DSMT4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075" y="4735915"/>
                        <a:ext cx="1373188" cy="4837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838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1049256"/>
              </p:ext>
            </p:extLst>
          </p:nvPr>
        </p:nvGraphicFramePr>
        <p:xfrm>
          <a:off x="2393553" y="4767754"/>
          <a:ext cx="838598" cy="372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8" name="Equation" r:id="rId9" imgW="482400" imgH="177480" progId="Equation.DSMT4">
                  <p:embed/>
                </p:oleObj>
              </mc:Choice>
              <mc:Fallback>
                <p:oleObj name="Equation" r:id="rId9" imgW="482400" imgH="177480" progId="Equation.DSMT4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3553" y="4767754"/>
                        <a:ext cx="838598" cy="3728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839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525021"/>
              </p:ext>
            </p:extLst>
          </p:nvPr>
        </p:nvGraphicFramePr>
        <p:xfrm>
          <a:off x="971550" y="5458854"/>
          <a:ext cx="1107579" cy="7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9" name="Equation" r:id="rId11" imgW="672840" imgH="393480" progId="Equation.DSMT4">
                  <p:embed/>
                </p:oleObj>
              </mc:Choice>
              <mc:Fallback>
                <p:oleObj name="Equation" r:id="rId11" imgW="672840" imgH="393480" progId="Equation.DSMT4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5458854"/>
                        <a:ext cx="1107579" cy="7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840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896440"/>
              </p:ext>
            </p:extLst>
          </p:nvPr>
        </p:nvGraphicFramePr>
        <p:xfrm>
          <a:off x="2130199" y="5619167"/>
          <a:ext cx="1030264" cy="402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0" name="Equation" r:id="rId13" imgW="520560" imgH="177480" progId="Equation.DSMT4">
                  <p:embed/>
                </p:oleObj>
              </mc:Choice>
              <mc:Fallback>
                <p:oleObj name="Equation" r:id="rId13" imgW="520560" imgH="177480" progId="Equation.DSMT4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0199" y="5619167"/>
                        <a:ext cx="1030264" cy="4021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841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20638"/>
              </p:ext>
            </p:extLst>
          </p:nvPr>
        </p:nvGraphicFramePr>
        <p:xfrm>
          <a:off x="3211533" y="5591277"/>
          <a:ext cx="1584498" cy="457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1" name="Equation" r:id="rId15" imgW="799920" imgH="203040" progId="Equation.DSMT4">
                  <p:embed/>
                </p:oleObj>
              </mc:Choice>
              <mc:Fallback>
                <p:oleObj name="Equation" r:id="rId15" imgW="799920" imgH="203040" progId="Equation.DSMT4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1533" y="5591277"/>
                        <a:ext cx="1584498" cy="4578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64"/>
          <p:cNvSpPr txBox="1">
            <a:spLocks noChangeArrowheads="1"/>
          </p:cNvSpPr>
          <p:nvPr/>
        </p:nvSpPr>
        <p:spPr bwMode="auto">
          <a:xfrm>
            <a:off x="5323682" y="5458854"/>
            <a:ext cx="342503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思考：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能否用牛顿运动定律求解？（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变质量问题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）</a:t>
            </a:r>
            <a:endParaRPr lang="zh-CN" altLang="en-US" dirty="0">
              <a:solidFill>
                <a:srgbClr val="FFFFFF"/>
              </a:solidFill>
              <a:ea typeface="楷体_GB2312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2225" y="3781245"/>
            <a:ext cx="6051625" cy="293154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8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8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8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8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8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8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8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8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8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8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8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8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88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8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88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8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88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88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88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88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88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88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811" grpId="0" animBg="1"/>
      <p:bldP spid="288812" grpId="0"/>
      <p:bldP spid="288813" grpId="0" animBg="1"/>
      <p:bldP spid="288814" grpId="0"/>
      <p:bldP spid="288823" grpId="0"/>
      <p:bldP spid="288824" grpId="0" animBg="1"/>
      <p:bldP spid="288825" grpId="0"/>
      <p:bldP spid="288826" grpId="0"/>
      <p:bldP spid="288827" grpId="0" autoUpdateAnimBg="0"/>
      <p:bldP spid="288828" grpId="0" autoUpdateAnimBg="0"/>
      <p:bldP spid="288829" grpId="0" autoUpdateAnimBg="0"/>
      <p:bldP spid="288832" grpId="0" autoUpdateAnimBg="0"/>
      <p:bldP spid="288833" grpId="0" autoUpdateAnimBg="0"/>
      <p:bldP spid="288836" grpId="0" autoUpdateAnimBg="0"/>
      <p:bldP spid="35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ChangeArrowheads="1"/>
          </p:cNvSpPr>
          <p:nvPr/>
        </p:nvSpPr>
        <p:spPr bwMode="auto">
          <a:xfrm>
            <a:off x="276225" y="260350"/>
            <a:ext cx="5735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66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>
                <a:solidFill>
                  <a:srgbClr val="00FF00"/>
                </a:solidFill>
                <a:ea typeface="楷体_GB2312" pitchFamily="49" charset="-122"/>
              </a:rPr>
              <a:t>4-3 </a:t>
            </a:r>
            <a:r>
              <a:rPr kumimoji="0" lang="zh-CN" altLang="en-US" sz="2800">
                <a:solidFill>
                  <a:srgbClr val="00FF00"/>
                </a:solidFill>
                <a:ea typeface="楷体_GB2312" pitchFamily="49" charset="-122"/>
              </a:rPr>
              <a:t>质点系动量守恒定律</a:t>
            </a:r>
          </a:p>
        </p:txBody>
      </p:sp>
      <p:sp>
        <p:nvSpPr>
          <p:cNvPr id="289795" name="Text Box 3"/>
          <p:cNvSpPr txBox="1">
            <a:spLocks noChangeArrowheads="1"/>
          </p:cNvSpPr>
          <p:nvPr/>
        </p:nvSpPr>
        <p:spPr bwMode="auto">
          <a:xfrm>
            <a:off x="3492500" y="923925"/>
            <a:ext cx="831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，当</a:t>
            </a:r>
            <a:endParaRPr kumimoji="0" lang="zh-CN" altLang="en-US" b="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28979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5508471"/>
              </p:ext>
            </p:extLst>
          </p:nvPr>
        </p:nvGraphicFramePr>
        <p:xfrm>
          <a:off x="4324350" y="877095"/>
          <a:ext cx="104457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3" name="Equation" r:id="rId3" imgW="583920" imgH="355320" progId="Equation.DSMT4">
                  <p:embed/>
                </p:oleObj>
              </mc:Choice>
              <mc:Fallback>
                <p:oleObj name="Equation" r:id="rId3" imgW="583920" imgH="355320" progId="Equation.DSMT4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4350" y="877095"/>
                        <a:ext cx="1044575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797" name="AutoShape 5"/>
          <p:cNvSpPr>
            <a:spLocks noChangeArrowheads="1"/>
          </p:cNvSpPr>
          <p:nvPr/>
        </p:nvSpPr>
        <p:spPr bwMode="auto">
          <a:xfrm>
            <a:off x="5700713" y="995363"/>
            <a:ext cx="685800" cy="271462"/>
          </a:xfrm>
          <a:prstGeom prst="rightArrow">
            <a:avLst>
              <a:gd name="adj1" fmla="val 50000"/>
              <a:gd name="adj2" fmla="val 63158"/>
            </a:avLst>
          </a:prstGeom>
          <a:gradFill rotWithShape="1">
            <a:gsLst>
              <a:gs pos="0">
                <a:srgbClr val="201636"/>
              </a:gs>
              <a:gs pos="50000">
                <a:srgbClr val="9966FF"/>
              </a:gs>
              <a:gs pos="100000">
                <a:srgbClr val="201636"/>
              </a:gs>
            </a:gsLst>
            <a:lin ang="5400000" scaled="1"/>
          </a:gra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000000"/>
              </a:solidFill>
            </a:endParaRPr>
          </a:p>
        </p:txBody>
      </p:sp>
      <p:graphicFrame>
        <p:nvGraphicFramePr>
          <p:cNvPr id="289798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4676247"/>
              </p:ext>
            </p:extLst>
          </p:nvPr>
        </p:nvGraphicFramePr>
        <p:xfrm>
          <a:off x="6637338" y="791765"/>
          <a:ext cx="1849437" cy="678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4" name="Equation" r:id="rId5" imgW="927000" imgH="279360" progId="Equation.DSMT4">
                  <p:embed/>
                </p:oleObj>
              </mc:Choice>
              <mc:Fallback>
                <p:oleObj name="Equation" r:id="rId5" imgW="927000" imgH="279360" progId="Equation.DSMT4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7338" y="791765"/>
                        <a:ext cx="1849437" cy="678657"/>
                      </a:xfrm>
                      <a:prstGeom prst="rect">
                        <a:avLst/>
                      </a:prstGeom>
                      <a:solidFill>
                        <a:srgbClr val="009999">
                          <a:alpha val="45097"/>
                        </a:srgbClr>
                      </a:solidFill>
                      <a:ln w="19050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799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415130"/>
              </p:ext>
            </p:extLst>
          </p:nvPr>
        </p:nvGraphicFramePr>
        <p:xfrm>
          <a:off x="6637338" y="1761561"/>
          <a:ext cx="1849437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5" name="Equation" r:id="rId7" imgW="863280" imgH="279360" progId="Equation.DSMT4">
                  <p:embed/>
                </p:oleObj>
              </mc:Choice>
              <mc:Fallback>
                <p:oleObj name="Equation" r:id="rId7" imgW="863280" imgH="279360" progId="Equation.DSMT4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7338" y="1761561"/>
                        <a:ext cx="1849437" cy="647700"/>
                      </a:xfrm>
                      <a:prstGeom prst="rect">
                        <a:avLst/>
                      </a:prstGeom>
                      <a:solidFill>
                        <a:srgbClr val="009999">
                          <a:alpha val="45097"/>
                        </a:srgbClr>
                      </a:solidFill>
                      <a:ln w="19050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800" name="Text Box 8"/>
          <p:cNvSpPr txBox="1">
            <a:spLocks noChangeArrowheads="1"/>
          </p:cNvSpPr>
          <p:nvPr/>
        </p:nvSpPr>
        <p:spPr bwMode="auto">
          <a:xfrm>
            <a:off x="708025" y="2517775"/>
            <a:ext cx="3359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66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(1) 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动量守恒的分量表述</a:t>
            </a:r>
            <a:endParaRPr kumimoji="0" lang="zh-CN" altLang="en-US" b="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289801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035026"/>
              </p:ext>
            </p:extLst>
          </p:nvPr>
        </p:nvGraphicFramePr>
        <p:xfrm>
          <a:off x="1954213" y="3068960"/>
          <a:ext cx="4345979" cy="1934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6" name="Equation" r:id="rId9" imgW="1981080" imgH="863280" progId="Equation.DSMT4">
                  <p:embed/>
                </p:oleObj>
              </mc:Choice>
              <mc:Fallback>
                <p:oleObj name="Equation" r:id="rId9" imgW="1981080" imgH="863280" progId="Equation.DSMT4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4213" y="3068960"/>
                        <a:ext cx="4345979" cy="1934866"/>
                      </a:xfrm>
                      <a:prstGeom prst="rect">
                        <a:avLst/>
                      </a:prstGeom>
                      <a:solidFill>
                        <a:srgbClr val="009999">
                          <a:alpha val="45097"/>
                        </a:srgbClr>
                      </a:solidFill>
                      <a:ln w="19050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802" name="Text Box 10"/>
          <p:cNvSpPr txBox="1">
            <a:spLocks noChangeArrowheads="1"/>
          </p:cNvSpPr>
          <p:nvPr/>
        </p:nvSpPr>
        <p:spPr bwMode="auto">
          <a:xfrm>
            <a:off x="735013" y="1617663"/>
            <a:ext cx="3641725" cy="53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0" lang="zh-CN" altLang="en-US" dirty="0">
                <a:solidFill>
                  <a:srgbClr val="00FFFF"/>
                </a:solidFill>
                <a:ea typeface="楷体_GB2312" pitchFamily="49" charset="-122"/>
              </a:rPr>
              <a:t>质点系动量守恒定律</a:t>
            </a:r>
          </a:p>
        </p:txBody>
      </p:sp>
      <p:sp>
        <p:nvSpPr>
          <p:cNvPr id="289803" name="Text Box 11"/>
          <p:cNvSpPr txBox="1">
            <a:spLocks noChangeArrowheads="1"/>
          </p:cNvSpPr>
          <p:nvPr/>
        </p:nvSpPr>
        <p:spPr bwMode="auto">
          <a:xfrm>
            <a:off x="347663" y="2074863"/>
            <a:ext cx="160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讨论</a:t>
            </a:r>
          </a:p>
        </p:txBody>
      </p:sp>
      <p:sp>
        <p:nvSpPr>
          <p:cNvPr id="289804" name="AutoShape 12"/>
          <p:cNvSpPr>
            <a:spLocks noChangeAspect="1" noChangeArrowheads="1"/>
          </p:cNvSpPr>
          <p:nvPr/>
        </p:nvSpPr>
        <p:spPr bwMode="auto">
          <a:xfrm>
            <a:off x="295275" y="2097088"/>
            <a:ext cx="460375" cy="403225"/>
          </a:xfrm>
          <a:prstGeom prst="star5">
            <a:avLst/>
          </a:prstGeom>
          <a:solidFill>
            <a:srgbClr val="FF3300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 b="0">
              <a:solidFill>
                <a:srgbClr val="000000"/>
              </a:solidFill>
            </a:endParaRPr>
          </a:p>
        </p:txBody>
      </p:sp>
      <p:sp>
        <p:nvSpPr>
          <p:cNvPr id="289805" name="Rectangle 13"/>
          <p:cNvSpPr>
            <a:spLocks noChangeArrowheads="1"/>
          </p:cNvSpPr>
          <p:nvPr/>
        </p:nvSpPr>
        <p:spPr bwMode="auto">
          <a:xfrm>
            <a:off x="504825" y="5027613"/>
            <a:ext cx="8410575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 marL="4572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      </a:t>
            </a:r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若某个方向上合外力为零，则该方向上的分动量守恒，尽管总动量可能并不守恒。</a:t>
            </a:r>
          </a:p>
        </p:txBody>
      </p:sp>
      <p:sp>
        <p:nvSpPr>
          <p:cNvPr id="289806" name="Text Box 14"/>
          <p:cNvSpPr txBox="1">
            <a:spLocks noChangeArrowheads="1"/>
          </p:cNvSpPr>
          <p:nvPr/>
        </p:nvSpPr>
        <p:spPr bwMode="auto">
          <a:xfrm>
            <a:off x="684213" y="6107113"/>
            <a:ext cx="5127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66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(2) 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动量守恒定律只适用于惯性系</a:t>
            </a:r>
            <a:endParaRPr kumimoji="0" lang="zh-CN" altLang="en-US" b="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330761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7251811"/>
              </p:ext>
            </p:extLst>
          </p:nvPr>
        </p:nvGraphicFramePr>
        <p:xfrm>
          <a:off x="755650" y="890575"/>
          <a:ext cx="2736850" cy="7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7" name="Equation" r:id="rId11" imgW="1244520" imgH="355320" progId="Equation.DSMT4">
                  <p:embed/>
                </p:oleObj>
              </mc:Choice>
              <mc:Fallback>
                <p:oleObj name="Equation" r:id="rId11" imgW="1244520" imgH="355320" progId="Equation.DSMT4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890575"/>
                        <a:ext cx="2736850" cy="752500"/>
                      </a:xfrm>
                      <a:prstGeom prst="rect">
                        <a:avLst/>
                      </a:prstGeom>
                      <a:solidFill>
                        <a:srgbClr val="009999">
                          <a:alpha val="47058"/>
                        </a:srgbClr>
                      </a:solidFill>
                      <a:ln w="19050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utoShape 5"/>
          <p:cNvSpPr>
            <a:spLocks noChangeArrowheads="1"/>
          </p:cNvSpPr>
          <p:nvPr/>
        </p:nvSpPr>
        <p:spPr bwMode="auto">
          <a:xfrm>
            <a:off x="5700713" y="1858963"/>
            <a:ext cx="685800" cy="271462"/>
          </a:xfrm>
          <a:prstGeom prst="rightArrow">
            <a:avLst>
              <a:gd name="adj1" fmla="val 50000"/>
              <a:gd name="adj2" fmla="val 63158"/>
            </a:avLst>
          </a:prstGeom>
          <a:gradFill rotWithShape="1">
            <a:gsLst>
              <a:gs pos="0">
                <a:srgbClr val="201636"/>
              </a:gs>
              <a:gs pos="50000">
                <a:srgbClr val="9966FF"/>
              </a:gs>
              <a:gs pos="100000">
                <a:srgbClr val="201636"/>
              </a:gs>
            </a:gsLst>
            <a:lin ang="5400000" scaled="1"/>
          </a:gra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000000"/>
              </a:solidFill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39700" y="923925"/>
            <a:ext cx="831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由</a:t>
            </a:r>
            <a:endParaRPr kumimoji="0" lang="zh-CN" altLang="en-US" b="0">
              <a:solidFill>
                <a:srgbClr val="FFFFFF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9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0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9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9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9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9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9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9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9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8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9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7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89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9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794" grpId="0"/>
      <p:bldP spid="289795" grpId="0" autoUpdateAnimBg="0"/>
      <p:bldP spid="289797" grpId="0" animBg="1"/>
      <p:bldP spid="289800" grpId="0"/>
      <p:bldP spid="289802" grpId="0"/>
      <p:bldP spid="289803" grpId="0"/>
      <p:bldP spid="289805" grpId="0"/>
      <p:bldP spid="289806" grpId="0"/>
      <p:bldP spid="2" grpId="0" animBg="1"/>
      <p:bldP spid="3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3488437" y="80065"/>
            <a:ext cx="281175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 dirty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要点回顾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21375" y="871450"/>
            <a:ext cx="2990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kumimoji="1" lang="en-US" altLang="zh-CN" sz="2800" b="1" dirty="0">
                <a:solidFill>
                  <a:srgbClr val="FFFF00"/>
                </a:solidFill>
                <a:latin typeface="宋体" panose="02010600030101010101" pitchFamily="2" charset="-122"/>
                <a:ea typeface="仿宋_GB2312" pitchFamily="49" charset="-122"/>
              </a:rPr>
              <a:t> </a:t>
            </a:r>
            <a:r>
              <a:rPr kumimoji="1" lang="zh-CN" altLang="en-US" sz="2800" b="1" dirty="0">
                <a:solidFill>
                  <a:srgbClr val="FFFF00"/>
                </a:solidFill>
                <a:latin typeface="宋体" panose="02010600030101010101" pitchFamily="2" charset="-122"/>
                <a:ea typeface="仿宋_GB2312" pitchFamily="49" charset="-122"/>
              </a:rPr>
              <a:t>保守力</a:t>
            </a:r>
          </a:p>
        </p:txBody>
      </p:sp>
      <p:graphicFrame>
        <p:nvGraphicFramePr>
          <p:cNvPr id="4" name="Objec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773160"/>
              </p:ext>
            </p:extLst>
          </p:nvPr>
        </p:nvGraphicFramePr>
        <p:xfrm>
          <a:off x="2480375" y="771437"/>
          <a:ext cx="20161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5" name="公式" r:id="rId3" imgW="600270" imgH="180781" progId="Equation.3">
                  <p:embed/>
                </p:oleObj>
              </mc:Choice>
              <mc:Fallback>
                <p:oleObj name="公式" r:id="rId3" imgW="600270" imgH="18078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0375" y="771437"/>
                        <a:ext cx="2016125" cy="809625"/>
                      </a:xfrm>
                      <a:prstGeom prst="rect">
                        <a:avLst/>
                      </a:prstGeom>
                      <a:solidFill>
                        <a:srgbClr val="3333CC"/>
                      </a:solidFill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50"/>
          <p:cNvSpPr txBox="1">
            <a:spLocks noChangeArrowheads="1"/>
          </p:cNvSpPr>
          <p:nvPr/>
        </p:nvSpPr>
        <p:spPr bwMode="auto">
          <a:xfrm>
            <a:off x="327596" y="1700808"/>
            <a:ext cx="38779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判断力的保守性的一般方法</a:t>
            </a:r>
            <a:endParaRPr kumimoji="1" lang="zh-CN" altLang="en-US" sz="2400" b="1" dirty="0">
              <a:solidFill>
                <a:srgbClr val="00FFFF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51520" y="2390428"/>
            <a:ext cx="7129338" cy="666750"/>
            <a:chOff x="179512" y="1022995"/>
            <a:chExt cx="7129338" cy="666750"/>
          </a:xfrm>
        </p:grpSpPr>
        <p:graphicFrame>
          <p:nvGraphicFramePr>
            <p:cNvPr id="14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9307606"/>
                </p:ext>
              </p:extLst>
            </p:nvPr>
          </p:nvGraphicFramePr>
          <p:xfrm>
            <a:off x="3203848" y="1022995"/>
            <a:ext cx="2535238" cy="666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86" name="Equation" r:id="rId5" imgW="2536029" imgH="667464" progId="Equation.DSMT4">
                    <p:embed/>
                  </p:oleObj>
                </mc:Choice>
                <mc:Fallback>
                  <p:oleObj name="Equation" r:id="rId5" imgW="2536029" imgH="667464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3848" y="1022995"/>
                          <a:ext cx="2535238" cy="666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1">
                                <a:gsLst>
                                  <a:gs pos="0">
                                    <a:srgbClr val="99FF99"/>
                                  </a:gs>
                                  <a:gs pos="100000">
                                    <a:srgbClr val="477647"/>
                                  </a:gs>
                                </a:gsLst>
                                <a:path path="shape">
                                  <a:fillToRect l="50000" t="50000" r="50000" b="50000"/>
                                </a:path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179512" y="1125538"/>
              <a:ext cx="71293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 smtClean="0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rPr>
                <a:t>（</a:t>
              </a:r>
              <a:r>
                <a:rPr kumimoji="1" lang="zh-CN" altLang="en-US" sz="2400" b="1" dirty="0" smtClean="0">
                  <a:solidFill>
                    <a:srgbClr val="00FFFF"/>
                  </a:solidFill>
                  <a:latin typeface="仿宋_GB2312" pitchFamily="49" charset="-122"/>
                  <a:ea typeface="仿宋_GB2312" pitchFamily="49" charset="-122"/>
                </a:rPr>
                <a:t>方法一</a:t>
              </a:r>
              <a:r>
                <a:rPr kumimoji="1" lang="zh-CN" altLang="en-US" sz="2400" b="1" dirty="0" smtClean="0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rPr>
                <a:t>）一般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rPr>
                <a:t>采用                   来判断</a:t>
              </a:r>
            </a:p>
          </p:txBody>
        </p:sp>
      </p:grp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251520" y="3539859"/>
            <a:ext cx="1872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方法二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）</a:t>
            </a:r>
            <a:endParaRPr kumimoji="1" lang="zh-CN" altLang="en-US" sz="2400" b="1" dirty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17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015459"/>
              </p:ext>
            </p:extLst>
          </p:nvPr>
        </p:nvGraphicFramePr>
        <p:xfrm>
          <a:off x="1835696" y="3448852"/>
          <a:ext cx="1765112" cy="588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7" name="Equation" r:id="rId7" imgW="609480" imgH="203040" progId="Equation.DSMT4">
                  <p:embed/>
                </p:oleObj>
              </mc:Choice>
              <mc:Fallback>
                <p:oleObj name="Equation" r:id="rId7" imgW="609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3448852"/>
                        <a:ext cx="1765112" cy="5883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3604579" y="3551394"/>
            <a:ext cx="50858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是力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F </a:t>
            </a:r>
            <a:r>
              <a:rPr kumimoji="1" lang="zh-CN" altLang="en-US" sz="24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为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保守力的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充分必要条件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！</a:t>
            </a:r>
            <a:endParaRPr kumimoji="1" lang="zh-CN" altLang="en-US" sz="2400" b="1" dirty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19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444417"/>
              </p:ext>
            </p:extLst>
          </p:nvPr>
        </p:nvGraphicFramePr>
        <p:xfrm>
          <a:off x="899592" y="4241015"/>
          <a:ext cx="7853115" cy="1256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8" name="Equation" r:id="rId9" imgW="2616120" imgH="419040" progId="Equation.DSMT4">
                  <p:embed/>
                </p:oleObj>
              </mc:Choice>
              <mc:Fallback>
                <p:oleObj name="Equation" r:id="rId9" imgW="261612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241015"/>
                        <a:ext cx="7853115" cy="12564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308845"/>
              </p:ext>
            </p:extLst>
          </p:nvPr>
        </p:nvGraphicFramePr>
        <p:xfrm>
          <a:off x="750274" y="5510077"/>
          <a:ext cx="8151750" cy="1228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9" name="Equation" r:id="rId11" imgW="2946240" imgH="444240" progId="Equation.DSMT4">
                  <p:embed/>
                </p:oleObj>
              </mc:Choice>
              <mc:Fallback>
                <p:oleObj name="Equation" r:id="rId11" imgW="29462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274" y="5510077"/>
                        <a:ext cx="8151750" cy="12287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862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12" grpId="0"/>
      <p:bldP spid="16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ChangeArrowheads="1"/>
          </p:cNvSpPr>
          <p:nvPr/>
        </p:nvSpPr>
        <p:spPr bwMode="auto">
          <a:xfrm>
            <a:off x="733425" y="430213"/>
            <a:ext cx="8034338" cy="153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 marL="4572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</a:pPr>
            <a:r>
              <a:rPr kumimoji="0" lang="en-US" altLang="zh-CN" dirty="0">
                <a:solidFill>
                  <a:srgbClr val="FFFFFF"/>
                </a:solidFill>
              </a:rPr>
              <a:t>(3) </a:t>
            </a:r>
            <a:r>
              <a:rPr lang="zh-CN" altLang="en-US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在一些实际问题中，当</a:t>
            </a:r>
            <a:r>
              <a:rPr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外力</a:t>
            </a:r>
            <a:r>
              <a:rPr lang="en-US" altLang="zh-CN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&lt;&lt;</a:t>
            </a:r>
            <a:r>
              <a:rPr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内力</a:t>
            </a:r>
            <a:r>
              <a:rPr lang="zh-CN" altLang="en-US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，且作用时间极短      </a:t>
            </a:r>
          </a:p>
          <a:p>
            <a:pPr algn="just">
              <a:lnSpc>
                <a:spcPct val="125000"/>
              </a:lnSpc>
            </a:pPr>
            <a:r>
              <a:rPr lang="zh-CN" altLang="en-US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   时（</a:t>
            </a:r>
            <a:r>
              <a:rPr lang="zh-CN" altLang="en-US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如两物体的碰撞</a:t>
            </a:r>
            <a:r>
              <a:rPr lang="zh-CN" altLang="en-US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），往往可以略去外力的冲量，而认为动量守恒。</a:t>
            </a:r>
          </a:p>
        </p:txBody>
      </p:sp>
      <p:sp>
        <p:nvSpPr>
          <p:cNvPr id="290819" name="Rectangle 3"/>
          <p:cNvSpPr>
            <a:spLocks noChangeArrowheads="1"/>
          </p:cNvSpPr>
          <p:nvPr/>
        </p:nvSpPr>
        <p:spPr bwMode="auto">
          <a:xfrm>
            <a:off x="733425" y="1917700"/>
            <a:ext cx="8410575" cy="1090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</a:pPr>
            <a:r>
              <a:rPr kumimoji="0" lang="en-US" altLang="zh-CN" dirty="0">
                <a:solidFill>
                  <a:srgbClr val="FFFFFF"/>
                </a:solidFill>
                <a:ea typeface="楷体_GB2312" pitchFamily="49" charset="-122"/>
              </a:rPr>
              <a:t>(4) </a:t>
            </a:r>
            <a:r>
              <a:rPr lang="zh-CN" altLang="en-US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在牛顿力学中，因为</a:t>
            </a:r>
            <a:r>
              <a:rPr lang="zh-CN" altLang="en-US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力与惯性系的选择无关</a:t>
            </a:r>
            <a:r>
              <a:rPr lang="zh-CN" altLang="en-US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， 故</a:t>
            </a:r>
            <a:r>
              <a:rPr lang="zh-CN" altLang="en-US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动量   </a:t>
            </a:r>
          </a:p>
          <a:p>
            <a:pPr algn="just">
              <a:lnSpc>
                <a:spcPct val="125000"/>
              </a:lnSpc>
            </a:pPr>
            <a:r>
              <a:rPr lang="zh-CN" altLang="en-US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   若在某一惯性系中守恒，则在其它任何惯性系中均守恒 </a:t>
            </a:r>
          </a:p>
        </p:txBody>
      </p:sp>
      <p:sp>
        <p:nvSpPr>
          <p:cNvPr id="290820" name="Rectangle 4"/>
          <p:cNvSpPr>
            <a:spLocks noChangeArrowheads="1"/>
          </p:cNvSpPr>
          <p:nvPr/>
        </p:nvSpPr>
        <p:spPr bwMode="auto">
          <a:xfrm>
            <a:off x="698500" y="3022600"/>
            <a:ext cx="841057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</a:pPr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(5) </a:t>
            </a:r>
            <a:r>
              <a:rPr lang="zh-CN" altLang="en-US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自然界的普适定律之一，也适用于</a:t>
            </a:r>
            <a:r>
              <a:rPr lang="zh-CN" altLang="en-US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高速、微观</a:t>
            </a:r>
            <a:r>
              <a:rPr lang="zh-CN" altLang="en-US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领域 </a:t>
            </a:r>
          </a:p>
        </p:txBody>
      </p:sp>
      <p:graphicFrame>
        <p:nvGraphicFramePr>
          <p:cNvPr id="21509" name="Object 5"/>
          <p:cNvGraphicFramePr>
            <a:graphicFrameLocks noChangeAspect="1"/>
          </p:cNvGraphicFramePr>
          <p:nvPr/>
        </p:nvGraphicFramePr>
        <p:xfrm>
          <a:off x="4564063" y="2670175"/>
          <a:ext cx="112712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2" name="公式" r:id="rId3" imgW="114151" imgH="215619" progId="Equation.3">
                  <p:embed/>
                </p:oleObj>
              </mc:Choice>
              <mc:Fallback>
                <p:oleObj name="公式" r:id="rId3" imgW="114151" imgH="21561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4063" y="2670175"/>
                        <a:ext cx="112712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12" name="Picture 8" descr="timg?image&amp;quality=80&amp;size=b9999_10000&amp;sec=1552564921570&amp;di=f2a72d1414237f1b40cd0eb48d20e326&amp;imgtype=0&amp;src=http%3A%2F%2Fuploa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3860800"/>
            <a:ext cx="4318000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0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0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0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18" grpId="0"/>
      <p:bldP spid="290819" grpId="0"/>
      <p:bldP spid="2908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24" name="Rectangle 84"/>
          <p:cNvSpPr>
            <a:spLocks noChangeArrowheads="1"/>
          </p:cNvSpPr>
          <p:nvPr/>
        </p:nvSpPr>
        <p:spPr bwMode="auto">
          <a:xfrm>
            <a:off x="1012825" y="115888"/>
            <a:ext cx="78803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</a:pP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一绳跨过一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轻质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定滑轮，两端分别拴有质量为</a:t>
            </a:r>
            <a:r>
              <a:rPr lang="en-US" altLang="zh-CN" i="1" dirty="0">
                <a:solidFill>
                  <a:srgbClr val="66FFFF"/>
                </a:solidFill>
                <a:ea typeface="楷体_GB2312" pitchFamily="49" charset="-122"/>
              </a:rPr>
              <a:t>m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及</a:t>
            </a:r>
            <a:r>
              <a:rPr lang="en-US" altLang="zh-CN" i="1" dirty="0">
                <a:solidFill>
                  <a:srgbClr val="66FFFF"/>
                </a:solidFill>
                <a:ea typeface="楷体_GB2312" pitchFamily="49" charset="-122"/>
              </a:rPr>
              <a:t>M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的物体，</a:t>
            </a:r>
            <a:r>
              <a:rPr lang="en-US" altLang="zh-CN" i="1" dirty="0">
                <a:solidFill>
                  <a:srgbClr val="00FFFF"/>
                </a:solidFill>
                <a:ea typeface="楷体_GB2312" pitchFamily="49" charset="-122"/>
              </a:rPr>
              <a:t>M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静止在桌面上。抬高</a:t>
            </a:r>
            <a:r>
              <a:rPr lang="en-US" altLang="zh-CN" i="1" dirty="0">
                <a:solidFill>
                  <a:srgbClr val="00FFFF"/>
                </a:solidFill>
                <a:ea typeface="楷体_GB2312" pitchFamily="49" charset="-122"/>
              </a:rPr>
              <a:t>m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，使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绳处于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松弛状态。当</a:t>
            </a:r>
            <a:r>
              <a:rPr lang="en-US" altLang="zh-CN" i="1" dirty="0">
                <a:solidFill>
                  <a:srgbClr val="00FFFF"/>
                </a:solidFill>
                <a:ea typeface="楷体_GB2312" pitchFamily="49" charset="-122"/>
              </a:rPr>
              <a:t>m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自由落下</a:t>
            </a:r>
            <a:r>
              <a:rPr lang="en-US" altLang="zh-CN" i="1" dirty="0">
                <a:solidFill>
                  <a:srgbClr val="66FFFF"/>
                </a:solidFill>
                <a:ea typeface="楷体_GB2312" pitchFamily="49" charset="-122"/>
              </a:rPr>
              <a:t>h</a:t>
            </a:r>
            <a:r>
              <a:rPr lang="en-US" altLang="zh-CN" dirty="0">
                <a:solidFill>
                  <a:srgbClr val="FFFFFF"/>
                </a:solidFill>
                <a:ea typeface="楷体_GB2312" pitchFamily="49" charset="-122"/>
              </a:rPr>
              <a:t>  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距离后，绳才被拉紧</a:t>
            </a:r>
            <a:r>
              <a:rPr lang="en-US" altLang="zh-CN" dirty="0">
                <a:solidFill>
                  <a:srgbClr val="FFFFFF"/>
                </a:solidFill>
                <a:ea typeface="楷体_GB2312" pitchFamily="49" charset="-122"/>
              </a:rPr>
              <a:t>,      </a:t>
            </a:r>
          </a:p>
        </p:txBody>
      </p:sp>
      <p:sp>
        <p:nvSpPr>
          <p:cNvPr id="291925" name="Rectangle 85"/>
          <p:cNvSpPr>
            <a:spLocks noChangeArrowheads="1"/>
          </p:cNvSpPr>
          <p:nvPr/>
        </p:nvSpPr>
        <p:spPr bwMode="auto">
          <a:xfrm>
            <a:off x="1025525" y="1606550"/>
            <a:ext cx="4267200" cy="90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此时两物体的速度及</a:t>
            </a:r>
            <a:r>
              <a:rPr lang="en-US" altLang="zh-CN" i="1">
                <a:solidFill>
                  <a:srgbClr val="00FFFF"/>
                </a:solidFill>
                <a:ea typeface="楷体_GB2312" pitchFamily="49" charset="-122"/>
              </a:rPr>
              <a:t>M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所能</a:t>
            </a:r>
          </a:p>
          <a:p>
            <a:pPr algn="just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上升的最大高度</a:t>
            </a:r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.  </a:t>
            </a:r>
          </a:p>
        </p:txBody>
      </p:sp>
      <p:grpSp>
        <p:nvGrpSpPr>
          <p:cNvPr id="291926" name="Group 86"/>
          <p:cNvGrpSpPr>
            <a:grpSpLocks/>
          </p:cNvGrpSpPr>
          <p:nvPr/>
        </p:nvGrpSpPr>
        <p:grpSpPr bwMode="auto">
          <a:xfrm>
            <a:off x="6116638" y="4703763"/>
            <a:ext cx="2546350" cy="195262"/>
            <a:chOff x="3415" y="3936"/>
            <a:chExt cx="1604" cy="123"/>
          </a:xfrm>
        </p:grpSpPr>
        <p:sp>
          <p:nvSpPr>
            <p:cNvPr id="6" name="Line 87"/>
            <p:cNvSpPr>
              <a:spLocks noChangeShapeType="1"/>
            </p:cNvSpPr>
            <p:nvPr/>
          </p:nvSpPr>
          <p:spPr bwMode="auto">
            <a:xfrm>
              <a:off x="3415" y="3936"/>
              <a:ext cx="1604" cy="1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22580" name="Line 88"/>
            <p:cNvSpPr>
              <a:spLocks noChangeShapeType="1"/>
            </p:cNvSpPr>
            <p:nvPr/>
          </p:nvSpPr>
          <p:spPr bwMode="auto">
            <a:xfrm flipH="1">
              <a:off x="4731" y="3963"/>
              <a:ext cx="110" cy="9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22581" name="Line 89"/>
            <p:cNvSpPr>
              <a:spLocks noChangeShapeType="1"/>
            </p:cNvSpPr>
            <p:nvPr/>
          </p:nvSpPr>
          <p:spPr bwMode="auto">
            <a:xfrm flipH="1">
              <a:off x="4482" y="3963"/>
              <a:ext cx="110" cy="9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22582" name="Line 90"/>
            <p:cNvSpPr>
              <a:spLocks noChangeShapeType="1"/>
            </p:cNvSpPr>
            <p:nvPr/>
          </p:nvSpPr>
          <p:spPr bwMode="auto">
            <a:xfrm flipH="1">
              <a:off x="4234" y="3963"/>
              <a:ext cx="110" cy="9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22583" name="Line 91"/>
            <p:cNvSpPr>
              <a:spLocks noChangeShapeType="1"/>
            </p:cNvSpPr>
            <p:nvPr/>
          </p:nvSpPr>
          <p:spPr bwMode="auto">
            <a:xfrm flipH="1">
              <a:off x="3986" y="3963"/>
              <a:ext cx="110" cy="9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22584" name="Line 92"/>
            <p:cNvSpPr>
              <a:spLocks noChangeShapeType="1"/>
            </p:cNvSpPr>
            <p:nvPr/>
          </p:nvSpPr>
          <p:spPr bwMode="auto">
            <a:xfrm flipH="1">
              <a:off x="3738" y="3963"/>
              <a:ext cx="110" cy="9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22585" name="Line 93"/>
            <p:cNvSpPr>
              <a:spLocks noChangeShapeType="1"/>
            </p:cNvSpPr>
            <p:nvPr/>
          </p:nvSpPr>
          <p:spPr bwMode="auto">
            <a:xfrm flipH="1">
              <a:off x="3490" y="3963"/>
              <a:ext cx="110" cy="9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91934" name="Line 94"/>
          <p:cNvSpPr>
            <a:spLocks noChangeShapeType="1"/>
          </p:cNvSpPr>
          <p:nvPr/>
        </p:nvSpPr>
        <p:spPr bwMode="auto">
          <a:xfrm>
            <a:off x="8120063" y="3500438"/>
            <a:ext cx="65405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/>
          <a:p>
            <a:endParaRPr lang="zh-CN" altLang="en-US"/>
          </a:p>
        </p:txBody>
      </p:sp>
      <p:sp>
        <p:nvSpPr>
          <p:cNvPr id="291935" name="Line 95"/>
          <p:cNvSpPr>
            <a:spLocks noChangeShapeType="1"/>
          </p:cNvSpPr>
          <p:nvPr/>
        </p:nvSpPr>
        <p:spPr bwMode="auto">
          <a:xfrm>
            <a:off x="8094663" y="4148138"/>
            <a:ext cx="65405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/>
          <a:p>
            <a:endParaRPr lang="zh-CN" altLang="en-US"/>
          </a:p>
        </p:txBody>
      </p:sp>
      <p:sp>
        <p:nvSpPr>
          <p:cNvPr id="291936" name="Line 96"/>
          <p:cNvSpPr>
            <a:spLocks noChangeAspect="1" noChangeShapeType="1"/>
          </p:cNvSpPr>
          <p:nvPr/>
        </p:nvSpPr>
        <p:spPr bwMode="auto">
          <a:xfrm>
            <a:off x="8388350" y="3473450"/>
            <a:ext cx="0" cy="674688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/>
          <a:p>
            <a:endParaRPr lang="zh-CN" altLang="en-US"/>
          </a:p>
        </p:txBody>
      </p:sp>
      <p:sp>
        <p:nvSpPr>
          <p:cNvPr id="291937" name="Text Box 97"/>
          <p:cNvSpPr txBox="1">
            <a:spLocks noChangeArrowheads="1"/>
          </p:cNvSpPr>
          <p:nvPr/>
        </p:nvSpPr>
        <p:spPr bwMode="auto">
          <a:xfrm>
            <a:off x="8551863" y="3532188"/>
            <a:ext cx="354012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 i="1" dirty="0">
                <a:solidFill>
                  <a:srgbClr val="FFFFFF"/>
                </a:solidFill>
                <a:ea typeface="楷体_GB2312" pitchFamily="49" charset="-122"/>
              </a:rPr>
              <a:t>h</a:t>
            </a:r>
          </a:p>
        </p:txBody>
      </p:sp>
      <p:grpSp>
        <p:nvGrpSpPr>
          <p:cNvPr id="291938" name="Group 98"/>
          <p:cNvGrpSpPr>
            <a:grpSpLocks/>
          </p:cNvGrpSpPr>
          <p:nvPr/>
        </p:nvGrpSpPr>
        <p:grpSpPr bwMode="auto">
          <a:xfrm>
            <a:off x="6792913" y="1139825"/>
            <a:ext cx="1263650" cy="1323975"/>
            <a:chOff x="4121" y="1691"/>
            <a:chExt cx="796" cy="834"/>
          </a:xfrm>
        </p:grpSpPr>
        <p:grpSp>
          <p:nvGrpSpPr>
            <p:cNvPr id="22567" name="Group 99"/>
            <p:cNvGrpSpPr>
              <a:grpSpLocks/>
            </p:cNvGrpSpPr>
            <p:nvPr/>
          </p:nvGrpSpPr>
          <p:grpSpPr bwMode="auto">
            <a:xfrm>
              <a:off x="4121" y="1691"/>
              <a:ext cx="796" cy="834"/>
              <a:chOff x="4121" y="2083"/>
              <a:chExt cx="796" cy="834"/>
            </a:xfrm>
          </p:grpSpPr>
          <p:sp>
            <p:nvSpPr>
              <p:cNvPr id="22569" name="Oval 100"/>
              <p:cNvSpPr>
                <a:spLocks noChangeAspect="1" noChangeArrowheads="1"/>
              </p:cNvSpPr>
              <p:nvPr/>
            </p:nvSpPr>
            <p:spPr bwMode="auto">
              <a:xfrm>
                <a:off x="4238" y="2395"/>
                <a:ext cx="571" cy="522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b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70" name="Rectangle 101"/>
              <p:cNvSpPr>
                <a:spLocks noChangeArrowheads="1"/>
              </p:cNvSpPr>
              <p:nvPr/>
            </p:nvSpPr>
            <p:spPr bwMode="auto">
              <a:xfrm>
                <a:off x="4491" y="2203"/>
                <a:ext cx="6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CCEC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b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2571" name="Group 102"/>
              <p:cNvGrpSpPr>
                <a:grpSpLocks/>
              </p:cNvGrpSpPr>
              <p:nvPr/>
            </p:nvGrpSpPr>
            <p:grpSpPr bwMode="auto">
              <a:xfrm flipV="1">
                <a:off x="4121" y="2083"/>
                <a:ext cx="796" cy="123"/>
                <a:chOff x="3415" y="3936"/>
                <a:chExt cx="1604" cy="123"/>
              </a:xfrm>
            </p:grpSpPr>
            <p:sp>
              <p:nvSpPr>
                <p:cNvPr id="22572" name="Line 103"/>
                <p:cNvSpPr>
                  <a:spLocks noChangeShapeType="1"/>
                </p:cNvSpPr>
                <p:nvPr/>
              </p:nvSpPr>
              <p:spPr bwMode="auto">
                <a:xfrm>
                  <a:off x="3415" y="3936"/>
                  <a:ext cx="1604" cy="13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tIns="82800" bIns="82800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73" name="Line 104"/>
                <p:cNvSpPr>
                  <a:spLocks noChangeShapeType="1"/>
                </p:cNvSpPr>
                <p:nvPr/>
              </p:nvSpPr>
              <p:spPr bwMode="auto">
                <a:xfrm flipH="1">
                  <a:off x="4731" y="3963"/>
                  <a:ext cx="110" cy="96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tIns="82800" bIns="82800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74" name="Line 105"/>
                <p:cNvSpPr>
                  <a:spLocks noChangeShapeType="1"/>
                </p:cNvSpPr>
                <p:nvPr/>
              </p:nvSpPr>
              <p:spPr bwMode="auto">
                <a:xfrm flipH="1">
                  <a:off x="4482" y="3963"/>
                  <a:ext cx="110" cy="96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tIns="82800" bIns="82800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75" name="Line 106"/>
                <p:cNvSpPr>
                  <a:spLocks noChangeShapeType="1"/>
                </p:cNvSpPr>
                <p:nvPr/>
              </p:nvSpPr>
              <p:spPr bwMode="auto">
                <a:xfrm flipH="1">
                  <a:off x="4234" y="3963"/>
                  <a:ext cx="110" cy="96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tIns="82800" bIns="82800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76" name="Line 107"/>
                <p:cNvSpPr>
                  <a:spLocks noChangeShapeType="1"/>
                </p:cNvSpPr>
                <p:nvPr/>
              </p:nvSpPr>
              <p:spPr bwMode="auto">
                <a:xfrm flipH="1">
                  <a:off x="3986" y="3963"/>
                  <a:ext cx="110" cy="96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tIns="82800" bIns="82800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577" name="Line 108"/>
                <p:cNvSpPr>
                  <a:spLocks noChangeShapeType="1"/>
                </p:cNvSpPr>
                <p:nvPr/>
              </p:nvSpPr>
              <p:spPr bwMode="auto">
                <a:xfrm flipH="1">
                  <a:off x="3738" y="3963"/>
                  <a:ext cx="110" cy="96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tIns="82800" bIns="82800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" name="Line 109"/>
                <p:cNvSpPr>
                  <a:spLocks noChangeShapeType="1"/>
                </p:cNvSpPr>
                <p:nvPr/>
              </p:nvSpPr>
              <p:spPr bwMode="auto">
                <a:xfrm flipH="1">
                  <a:off x="3490" y="3963"/>
                  <a:ext cx="110" cy="96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tIns="82800" bIns="82800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2568" name="Text Box 110"/>
            <p:cNvSpPr txBox="1">
              <a:spLocks noChangeArrowheads="1"/>
            </p:cNvSpPr>
            <p:nvPr/>
          </p:nvSpPr>
          <p:spPr bwMode="auto">
            <a:xfrm>
              <a:off x="4236" y="2148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i="1" dirty="0">
                  <a:solidFill>
                    <a:srgbClr val="FFFF66"/>
                  </a:solidFill>
                  <a:ea typeface="楷体_GB2312" pitchFamily="49" charset="-122"/>
                </a:rPr>
                <a:t>O</a:t>
              </a:r>
              <a:r>
                <a:rPr lang="en-US" altLang="zh-CN" b="0" dirty="0">
                  <a:solidFill>
                    <a:srgbClr val="FFFF66"/>
                  </a:solidFill>
                  <a:ea typeface="楷体_GB2312" pitchFamily="49" charset="-122"/>
                </a:rPr>
                <a:t>'</a:t>
              </a:r>
              <a:endParaRPr lang="en-US" altLang="zh-CN" b="0" dirty="0">
                <a:solidFill>
                  <a:srgbClr val="000000"/>
                </a:solidFill>
                <a:ea typeface="楷体_GB2312" pitchFamily="49" charset="-122"/>
              </a:endParaRPr>
            </a:p>
          </p:txBody>
        </p:sp>
      </p:grpSp>
      <p:sp>
        <p:nvSpPr>
          <p:cNvPr id="291951" name="Rectangle 111" descr="再生纸"/>
          <p:cNvSpPr>
            <a:spLocks noChangeArrowheads="1"/>
          </p:cNvSpPr>
          <p:nvPr/>
        </p:nvSpPr>
        <p:spPr bwMode="auto">
          <a:xfrm>
            <a:off x="7756525" y="3873500"/>
            <a:ext cx="327025" cy="3048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000000"/>
              </a:solidFill>
            </a:endParaRPr>
          </a:p>
        </p:txBody>
      </p:sp>
      <p:sp>
        <p:nvSpPr>
          <p:cNvPr id="291952" name="Text Box 112"/>
          <p:cNvSpPr txBox="1">
            <a:spLocks noChangeArrowheads="1"/>
          </p:cNvSpPr>
          <p:nvPr/>
        </p:nvSpPr>
        <p:spPr bwMode="auto">
          <a:xfrm>
            <a:off x="301625" y="2459038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解：</a:t>
            </a:r>
          </a:p>
        </p:txBody>
      </p:sp>
      <p:sp>
        <p:nvSpPr>
          <p:cNvPr id="291953" name="Text Box 113"/>
          <p:cNvSpPr txBox="1">
            <a:spLocks noChangeArrowheads="1"/>
          </p:cNvSpPr>
          <p:nvPr/>
        </p:nvSpPr>
        <p:spPr bwMode="auto">
          <a:xfrm>
            <a:off x="179388" y="161925"/>
            <a:ext cx="27368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例</a:t>
            </a:r>
            <a:r>
              <a:rPr kumimoji="0" lang="en-US" altLang="zh-CN">
                <a:solidFill>
                  <a:srgbClr val="FFFF00"/>
                </a:solidFill>
                <a:ea typeface="楷体_GB2312" pitchFamily="49" charset="-122"/>
              </a:rPr>
              <a:t>1</a:t>
            </a: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：</a:t>
            </a:r>
          </a:p>
        </p:txBody>
      </p:sp>
      <p:sp>
        <p:nvSpPr>
          <p:cNvPr id="291954" name="Text Box 114"/>
          <p:cNvSpPr txBox="1">
            <a:spLocks noChangeArrowheads="1"/>
          </p:cNvSpPr>
          <p:nvPr/>
        </p:nvSpPr>
        <p:spPr bwMode="auto">
          <a:xfrm>
            <a:off x="346075" y="1573213"/>
            <a:ext cx="2138363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求：</a:t>
            </a:r>
            <a:endParaRPr kumimoji="0" lang="zh-CN" altLang="en-US">
              <a:solidFill>
                <a:srgbClr val="66FFFF"/>
              </a:solidFill>
              <a:ea typeface="楷体_GB2312" pitchFamily="49" charset="-122"/>
            </a:endParaRPr>
          </a:p>
        </p:txBody>
      </p:sp>
      <p:sp>
        <p:nvSpPr>
          <p:cNvPr id="291955" name="Rectangle 115"/>
          <p:cNvSpPr>
            <a:spLocks noChangeArrowheads="1"/>
          </p:cNvSpPr>
          <p:nvPr/>
        </p:nvSpPr>
        <p:spPr bwMode="auto">
          <a:xfrm>
            <a:off x="1306513" y="2451100"/>
            <a:ext cx="181292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自由下落</a:t>
            </a:r>
          </a:p>
        </p:txBody>
      </p:sp>
      <p:graphicFrame>
        <p:nvGraphicFramePr>
          <p:cNvPr id="291956" name="Object 1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351322"/>
              </p:ext>
            </p:extLst>
          </p:nvPr>
        </p:nvGraphicFramePr>
        <p:xfrm>
          <a:off x="3316979" y="2308338"/>
          <a:ext cx="1570036" cy="815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0" name="Equation" r:id="rId4" imgW="825480" imgH="393480" progId="Equation.DSMT4">
                  <p:embed/>
                </p:oleObj>
              </mc:Choice>
              <mc:Fallback>
                <p:oleObj name="Equation" r:id="rId4" imgW="825480" imgH="39348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6979" y="2308338"/>
                        <a:ext cx="1570036" cy="8157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957" name="Rectangle 117"/>
          <p:cNvSpPr>
            <a:spLocks noChangeArrowheads="1"/>
          </p:cNvSpPr>
          <p:nvPr/>
        </p:nvSpPr>
        <p:spPr bwMode="auto">
          <a:xfrm>
            <a:off x="1282700" y="3068638"/>
            <a:ext cx="5521325" cy="90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绳子拉紧瞬间，系统竖直方向动量守恒（</a:t>
            </a:r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内力</a:t>
            </a:r>
            <a:r>
              <a:rPr lang="en-US" altLang="zh-CN">
                <a:solidFill>
                  <a:srgbClr val="00FFFF"/>
                </a:solidFill>
                <a:ea typeface="楷体_GB2312" pitchFamily="49" charset="-122"/>
              </a:rPr>
              <a:t>&gt;&gt;</a:t>
            </a:r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外力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）</a:t>
            </a:r>
          </a:p>
        </p:txBody>
      </p:sp>
      <p:graphicFrame>
        <p:nvGraphicFramePr>
          <p:cNvPr id="291958" name="Object 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292816"/>
              </p:ext>
            </p:extLst>
          </p:nvPr>
        </p:nvGraphicFramePr>
        <p:xfrm>
          <a:off x="1562397" y="3890046"/>
          <a:ext cx="1897909" cy="411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1" name="Equation" r:id="rId6" imgW="1002960" imgH="203040" progId="Equation.DSMT4">
                  <p:embed/>
                </p:oleObj>
              </mc:Choice>
              <mc:Fallback>
                <p:oleObj name="Equation" r:id="rId6" imgW="1002960" imgH="203040" progId="Equation.DSMT4">
                  <p:embed/>
                  <p:pic>
                    <p:nvPicPr>
                      <p:cNvPr id="0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397" y="3890046"/>
                        <a:ext cx="1897909" cy="4112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959" name="Rectangle 119"/>
          <p:cNvSpPr>
            <a:spLocks noChangeArrowheads="1"/>
          </p:cNvSpPr>
          <p:nvPr/>
        </p:nvSpPr>
        <p:spPr bwMode="auto">
          <a:xfrm>
            <a:off x="1252538" y="4149725"/>
            <a:ext cx="568483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i="1" dirty="0">
                <a:solidFill>
                  <a:srgbClr val="00FFFF"/>
                </a:solidFill>
                <a:ea typeface="楷体_GB2312" pitchFamily="49" charset="-122"/>
              </a:rPr>
              <a:t>m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下降，</a:t>
            </a:r>
            <a:r>
              <a:rPr lang="en-US" altLang="zh-CN" i="1" dirty="0">
                <a:solidFill>
                  <a:srgbClr val="00FFFF"/>
                </a:solidFill>
                <a:ea typeface="楷体_GB2312" pitchFamily="49" charset="-122"/>
              </a:rPr>
              <a:t>M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上升，设</a:t>
            </a:r>
            <a:r>
              <a:rPr lang="en-US" altLang="zh-CN" dirty="0">
                <a:solidFill>
                  <a:srgbClr val="FFFFFF"/>
                </a:solidFill>
                <a:ea typeface="楷体_GB2312" pitchFamily="49" charset="-122"/>
              </a:rPr>
              <a:t>M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能上升的最大高度为</a:t>
            </a:r>
            <a:r>
              <a:rPr lang="en-US" altLang="zh-CN" dirty="0">
                <a:solidFill>
                  <a:srgbClr val="00FFFF"/>
                </a:solidFill>
                <a:ea typeface="楷体_GB2312" pitchFamily="49" charset="-122"/>
              </a:rPr>
              <a:t>H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，此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过程系统机械能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守恒</a:t>
            </a:r>
            <a:r>
              <a:rPr lang="en-US" altLang="zh-CN" dirty="0">
                <a:solidFill>
                  <a:srgbClr val="00FFFF"/>
                </a:solidFill>
                <a:ea typeface="楷体_GB2312" pitchFamily="49" charset="-122"/>
              </a:rPr>
              <a:t>(?)</a:t>
            </a:r>
            <a:endParaRPr lang="en-US" altLang="zh-CN" b="0" dirty="0">
              <a:solidFill>
                <a:srgbClr val="00FFFF"/>
              </a:solidFill>
              <a:ea typeface="楷体_GB2312" pitchFamily="49" charset="-122"/>
            </a:endParaRPr>
          </a:p>
        </p:txBody>
      </p:sp>
      <p:sp>
        <p:nvSpPr>
          <p:cNvPr id="291962" name="Text Box 122"/>
          <p:cNvSpPr txBox="1">
            <a:spLocks noChangeArrowheads="1"/>
          </p:cNvSpPr>
          <p:nvPr/>
        </p:nvSpPr>
        <p:spPr bwMode="auto">
          <a:xfrm>
            <a:off x="817563" y="2100263"/>
            <a:ext cx="793750" cy="89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 sz="4800">
                <a:solidFill>
                  <a:srgbClr val="FFFF00"/>
                </a:solidFill>
                <a:ea typeface="楷体_GB2312" pitchFamily="49" charset="-122"/>
              </a:rPr>
              <a:t>．</a:t>
            </a:r>
          </a:p>
        </p:txBody>
      </p:sp>
      <p:sp>
        <p:nvSpPr>
          <p:cNvPr id="291963" name="Rectangle 123"/>
          <p:cNvSpPr>
            <a:spLocks noChangeArrowheads="1"/>
          </p:cNvSpPr>
          <p:nvPr/>
        </p:nvSpPr>
        <p:spPr bwMode="auto">
          <a:xfrm>
            <a:off x="827088" y="2708275"/>
            <a:ext cx="793750" cy="896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 sz="4800">
                <a:solidFill>
                  <a:srgbClr val="FFFF00"/>
                </a:solidFill>
                <a:ea typeface="楷体_GB2312" pitchFamily="49" charset="-122"/>
              </a:rPr>
              <a:t>．</a:t>
            </a:r>
          </a:p>
        </p:txBody>
      </p:sp>
      <p:sp>
        <p:nvSpPr>
          <p:cNvPr id="291964" name="Rectangle 124"/>
          <p:cNvSpPr>
            <a:spLocks noChangeArrowheads="1"/>
          </p:cNvSpPr>
          <p:nvPr/>
        </p:nvSpPr>
        <p:spPr bwMode="auto">
          <a:xfrm>
            <a:off x="820738" y="3900488"/>
            <a:ext cx="793750" cy="89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 sz="4800">
                <a:solidFill>
                  <a:srgbClr val="FFFF00"/>
                </a:solidFill>
                <a:ea typeface="楷体_GB2312" pitchFamily="49" charset="-122"/>
              </a:rPr>
              <a:t>．</a:t>
            </a:r>
          </a:p>
        </p:txBody>
      </p:sp>
      <p:graphicFrame>
        <p:nvGraphicFramePr>
          <p:cNvPr id="22578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780952"/>
              </p:ext>
            </p:extLst>
          </p:nvPr>
        </p:nvGraphicFramePr>
        <p:xfrm>
          <a:off x="1979712" y="5065560"/>
          <a:ext cx="5111650" cy="962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2" name="Equation" r:id="rId8" imgW="2374560" imgH="393480" progId="Equation.DSMT4">
                  <p:embed/>
                </p:oleObj>
              </mc:Choice>
              <mc:Fallback>
                <p:oleObj name="Equation" r:id="rId8" imgW="2374560" imgH="393480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5065560"/>
                        <a:ext cx="5111650" cy="9621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79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993503"/>
              </p:ext>
            </p:extLst>
          </p:nvPr>
        </p:nvGraphicFramePr>
        <p:xfrm>
          <a:off x="1768574" y="5758258"/>
          <a:ext cx="5114825" cy="1056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73" name="Equation" r:id="rId10" imgW="2260440" imgH="419040" progId="Equation.DSMT4">
                  <p:embed/>
                </p:oleObj>
              </mc:Choice>
              <mc:Fallback>
                <p:oleObj name="Equation" r:id="rId10" imgW="2260440" imgH="419040" progId="Equation.DSMT4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8574" y="5758258"/>
                        <a:ext cx="5114825" cy="10568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19"/>
          <p:cNvSpPr>
            <a:spLocks noChangeArrowheads="1"/>
          </p:cNvSpPr>
          <p:nvPr/>
        </p:nvSpPr>
        <p:spPr bwMode="auto">
          <a:xfrm>
            <a:off x="7302500" y="5300663"/>
            <a:ext cx="1620838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i="1">
                <a:solidFill>
                  <a:srgbClr val="FFFF00"/>
                </a:solidFill>
                <a:ea typeface="楷体_GB2312" pitchFamily="49" charset="-122"/>
              </a:rPr>
              <a:t>取桌面为零势能面</a:t>
            </a:r>
            <a:endParaRPr lang="zh-CN" altLang="en-US" b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3" name="Line 94"/>
          <p:cNvSpPr>
            <a:spLocks noChangeShapeType="1"/>
          </p:cNvSpPr>
          <p:nvPr/>
        </p:nvSpPr>
        <p:spPr bwMode="auto">
          <a:xfrm>
            <a:off x="8101013" y="4148138"/>
            <a:ext cx="65405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/>
          <a:p>
            <a:endParaRPr lang="zh-CN" altLang="en-US"/>
          </a:p>
        </p:txBody>
      </p:sp>
      <p:sp>
        <p:nvSpPr>
          <p:cNvPr id="4" name="Text Box 97"/>
          <p:cNvSpPr txBox="1">
            <a:spLocks noChangeArrowheads="1"/>
          </p:cNvSpPr>
          <p:nvPr/>
        </p:nvSpPr>
        <p:spPr bwMode="auto">
          <a:xfrm>
            <a:off x="8532813" y="4149725"/>
            <a:ext cx="268287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 i="1" dirty="0">
                <a:solidFill>
                  <a:srgbClr val="00FFFF"/>
                </a:solidFill>
                <a:ea typeface="楷体_GB2312" pitchFamily="49" charset="-122"/>
              </a:rPr>
              <a:t>l</a:t>
            </a:r>
          </a:p>
        </p:txBody>
      </p:sp>
      <p:sp>
        <p:nvSpPr>
          <p:cNvPr id="5" name="Line 96"/>
          <p:cNvSpPr>
            <a:spLocks noChangeAspect="1" noChangeShapeType="1"/>
          </p:cNvSpPr>
          <p:nvPr/>
        </p:nvSpPr>
        <p:spPr bwMode="auto">
          <a:xfrm>
            <a:off x="8459788" y="4148138"/>
            <a:ext cx="0" cy="576262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/>
          <a:p>
            <a:endParaRPr lang="zh-CN" altLang="en-US"/>
          </a:p>
        </p:txBody>
      </p:sp>
      <p:sp>
        <p:nvSpPr>
          <p:cNvPr id="8" name="Rectangle 115"/>
          <p:cNvSpPr>
            <a:spLocks noChangeArrowheads="1"/>
          </p:cNvSpPr>
          <p:nvPr/>
        </p:nvSpPr>
        <p:spPr bwMode="auto">
          <a:xfrm>
            <a:off x="5664002" y="4862381"/>
            <a:ext cx="3419872" cy="53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系统非保守内力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做功为</a:t>
            </a:r>
            <a:r>
              <a:rPr lang="en-US" altLang="zh-CN" dirty="0">
                <a:solidFill>
                  <a:srgbClr val="00FFFF"/>
                </a:solidFill>
                <a:ea typeface="楷体_GB2312" pitchFamily="49" charset="-122"/>
              </a:rPr>
              <a:t>0</a:t>
            </a:r>
            <a:endParaRPr lang="zh-CN" altLang="en-US" dirty="0">
              <a:solidFill>
                <a:srgbClr val="00FFFF"/>
              </a:solidFill>
              <a:ea typeface="楷体_GB2312" pitchFamily="49" charset="-122"/>
            </a:endParaRPr>
          </a:p>
        </p:txBody>
      </p: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6759575" y="1997075"/>
            <a:ext cx="1384300" cy="2719388"/>
            <a:chOff x="6758785" y="1997075"/>
            <a:chExt cx="1384896" cy="2719388"/>
          </a:xfrm>
        </p:grpSpPr>
        <p:grpSp>
          <p:nvGrpSpPr>
            <p:cNvPr id="22559" name="Group 78"/>
            <p:cNvGrpSpPr>
              <a:grpSpLocks/>
            </p:cNvGrpSpPr>
            <p:nvPr/>
          </p:nvGrpSpPr>
          <p:grpSpPr bwMode="auto">
            <a:xfrm>
              <a:off x="6781800" y="1997075"/>
              <a:ext cx="1303338" cy="2719388"/>
              <a:chOff x="3876" y="1489"/>
              <a:chExt cx="821" cy="1713"/>
            </a:xfrm>
          </p:grpSpPr>
          <p:sp>
            <p:nvSpPr>
              <p:cNvPr id="22562" name="Line 79"/>
              <p:cNvSpPr>
                <a:spLocks noChangeShapeType="1"/>
              </p:cNvSpPr>
              <p:nvPr/>
            </p:nvSpPr>
            <p:spPr bwMode="auto">
              <a:xfrm flipH="1">
                <a:off x="4006" y="1489"/>
                <a:ext cx="0" cy="1408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63" name="Line 80"/>
              <p:cNvSpPr>
                <a:spLocks noChangeShapeType="1"/>
              </p:cNvSpPr>
              <p:nvPr/>
            </p:nvSpPr>
            <p:spPr bwMode="auto">
              <a:xfrm>
                <a:off x="4571" y="1515"/>
                <a:ext cx="0" cy="480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64" name="Rectangle 81" descr="再生纸"/>
              <p:cNvSpPr>
                <a:spLocks noChangeArrowheads="1"/>
              </p:cNvSpPr>
              <p:nvPr/>
            </p:nvSpPr>
            <p:spPr bwMode="auto">
              <a:xfrm>
                <a:off x="3876" y="2873"/>
                <a:ext cx="274" cy="329"/>
              </a:xfrm>
              <a:prstGeom prst="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b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565" name="Freeform 82"/>
              <p:cNvSpPr>
                <a:spLocks/>
              </p:cNvSpPr>
              <p:nvPr/>
            </p:nvSpPr>
            <p:spPr bwMode="auto">
              <a:xfrm>
                <a:off x="4518" y="1992"/>
                <a:ext cx="101" cy="288"/>
              </a:xfrm>
              <a:custGeom>
                <a:avLst/>
                <a:gdLst>
                  <a:gd name="T0" fmla="*/ 59 w 101"/>
                  <a:gd name="T1" fmla="*/ 0 h 412"/>
                  <a:gd name="T2" fmla="*/ 5 w 101"/>
                  <a:gd name="T3" fmla="*/ 1 h 412"/>
                  <a:gd name="T4" fmla="*/ 46 w 101"/>
                  <a:gd name="T5" fmla="*/ 1 h 412"/>
                  <a:gd name="T6" fmla="*/ 73 w 101"/>
                  <a:gd name="T7" fmla="*/ 1 h 412"/>
                  <a:gd name="T8" fmla="*/ 59 w 101"/>
                  <a:gd name="T9" fmla="*/ 1 h 412"/>
                  <a:gd name="T10" fmla="*/ 18 w 101"/>
                  <a:gd name="T11" fmla="*/ 1 h 412"/>
                  <a:gd name="T12" fmla="*/ 101 w 101"/>
                  <a:gd name="T13" fmla="*/ 1 h 412"/>
                  <a:gd name="T14" fmla="*/ 73 w 101"/>
                  <a:gd name="T15" fmla="*/ 1 h 412"/>
                  <a:gd name="T16" fmla="*/ 32 w 101"/>
                  <a:gd name="T17" fmla="*/ 1 h 412"/>
                  <a:gd name="T18" fmla="*/ 101 w 101"/>
                  <a:gd name="T19" fmla="*/ 2 h 4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1" h="412">
                    <a:moveTo>
                      <a:pt x="59" y="0"/>
                    </a:moveTo>
                    <a:cubicBezTo>
                      <a:pt x="50" y="9"/>
                      <a:pt x="2" y="55"/>
                      <a:pt x="5" y="69"/>
                    </a:cubicBezTo>
                    <a:cubicBezTo>
                      <a:pt x="8" y="85"/>
                      <a:pt x="33" y="86"/>
                      <a:pt x="46" y="96"/>
                    </a:cubicBezTo>
                    <a:cubicBezTo>
                      <a:pt x="56" y="104"/>
                      <a:pt x="64" y="115"/>
                      <a:pt x="73" y="124"/>
                    </a:cubicBezTo>
                    <a:cubicBezTo>
                      <a:pt x="68" y="138"/>
                      <a:pt x="68" y="154"/>
                      <a:pt x="59" y="165"/>
                    </a:cubicBezTo>
                    <a:cubicBezTo>
                      <a:pt x="49" y="178"/>
                      <a:pt x="24" y="177"/>
                      <a:pt x="18" y="192"/>
                    </a:cubicBezTo>
                    <a:cubicBezTo>
                      <a:pt x="0" y="237"/>
                      <a:pt x="76" y="267"/>
                      <a:pt x="101" y="275"/>
                    </a:cubicBezTo>
                    <a:cubicBezTo>
                      <a:pt x="92" y="284"/>
                      <a:pt x="83" y="294"/>
                      <a:pt x="73" y="302"/>
                    </a:cubicBezTo>
                    <a:cubicBezTo>
                      <a:pt x="60" y="312"/>
                      <a:pt x="38" y="314"/>
                      <a:pt x="32" y="329"/>
                    </a:cubicBezTo>
                    <a:cubicBezTo>
                      <a:pt x="20" y="361"/>
                      <a:pt x="76" y="412"/>
                      <a:pt x="101" y="412"/>
                    </a:cubicBezTo>
                  </a:path>
                </a:pathLst>
              </a:custGeom>
              <a:noFill/>
              <a:ln w="38100" cap="flat" cmpd="sng">
                <a:solidFill>
                  <a:schemeClr val="hlink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82800" bIns="8280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2566" name="Rectangle 83" descr="再生纸"/>
              <p:cNvSpPr>
                <a:spLocks noChangeArrowheads="1"/>
              </p:cNvSpPr>
              <p:nvPr/>
            </p:nvSpPr>
            <p:spPr bwMode="auto">
              <a:xfrm>
                <a:off x="4491" y="2270"/>
                <a:ext cx="206" cy="192"/>
              </a:xfrm>
              <a:prstGeom prst="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b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2560" name="矩形 8"/>
            <p:cNvSpPr>
              <a:spLocks noChangeArrowheads="1"/>
            </p:cNvSpPr>
            <p:nvPr/>
          </p:nvSpPr>
          <p:spPr bwMode="auto">
            <a:xfrm>
              <a:off x="7720167" y="3123555"/>
              <a:ext cx="42351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i="1">
                  <a:solidFill>
                    <a:srgbClr val="66FFFF"/>
                  </a:solidFill>
                  <a:ea typeface="楷体_GB2312" pitchFamily="49" charset="-122"/>
                </a:rPr>
                <a:t>m</a:t>
              </a:r>
              <a:endParaRPr lang="zh-CN" altLang="en-US"/>
            </a:p>
          </p:txBody>
        </p:sp>
        <p:sp>
          <p:nvSpPr>
            <p:cNvPr id="22561" name="矩形 9"/>
            <p:cNvSpPr>
              <a:spLocks noChangeArrowheads="1"/>
            </p:cNvSpPr>
            <p:nvPr/>
          </p:nvSpPr>
          <p:spPr bwMode="auto">
            <a:xfrm>
              <a:off x="6758785" y="4246215"/>
              <a:ext cx="4587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i="1" dirty="0">
                  <a:solidFill>
                    <a:srgbClr val="00FFFF"/>
                  </a:solidFill>
                  <a:ea typeface="楷体_GB2312" pitchFamily="49" charset="-122"/>
                </a:rPr>
                <a:t>M</a:t>
              </a:r>
              <a:endParaRPr lang="zh-CN" altLang="en-US" dirty="0"/>
            </a:p>
          </p:txBody>
        </p:sp>
      </p:grpSp>
      <p:sp>
        <p:nvSpPr>
          <p:cNvPr id="57" name="Rectangle 119"/>
          <p:cNvSpPr>
            <a:spLocks noChangeArrowheads="1"/>
          </p:cNvSpPr>
          <p:nvPr/>
        </p:nvSpPr>
        <p:spPr bwMode="auto">
          <a:xfrm>
            <a:off x="-15875" y="3119438"/>
            <a:ext cx="1147763" cy="363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defRPr/>
            </a:pPr>
            <a:r>
              <a:rPr lang="zh-CN" altLang="en-US" sz="2000" i="1" dirty="0" smtClean="0">
                <a:solidFill>
                  <a:srgbClr val="00FFFF"/>
                </a:solidFill>
                <a:latin typeface="+mn-ea"/>
                <a:ea typeface="楷体_GB2312"/>
              </a:rPr>
              <a:t>注意：虽然单独对于</a:t>
            </a:r>
            <a:r>
              <a:rPr lang="en-US" altLang="zh-CN" sz="2000" i="1" dirty="0" smtClean="0">
                <a:solidFill>
                  <a:srgbClr val="00FFFF"/>
                </a:solidFill>
                <a:latin typeface="+mn-ea"/>
                <a:ea typeface="楷体_GB2312"/>
              </a:rPr>
              <a:t>m</a:t>
            </a:r>
            <a:r>
              <a:rPr lang="zh-CN" altLang="en-US" sz="2000" i="1" dirty="0" smtClean="0">
                <a:solidFill>
                  <a:srgbClr val="00FFFF"/>
                </a:solidFill>
                <a:latin typeface="+mn-ea"/>
                <a:ea typeface="楷体_GB2312"/>
              </a:rPr>
              <a:t>和</a:t>
            </a:r>
            <a:r>
              <a:rPr lang="en-US" altLang="zh-CN" sz="2000" i="1" dirty="0" smtClean="0">
                <a:solidFill>
                  <a:srgbClr val="00FFFF"/>
                </a:solidFill>
                <a:latin typeface="+mn-ea"/>
                <a:ea typeface="楷体_GB2312"/>
              </a:rPr>
              <a:t>M</a:t>
            </a:r>
            <a:r>
              <a:rPr lang="zh-CN" altLang="en-US" sz="2000" i="1" dirty="0" smtClean="0">
                <a:solidFill>
                  <a:srgbClr val="00FFFF"/>
                </a:solidFill>
                <a:latin typeface="+mn-ea"/>
                <a:ea typeface="楷体_GB2312"/>
              </a:rPr>
              <a:t>，机械能不守恒，但系统机械能守恒</a:t>
            </a:r>
            <a:endParaRPr lang="zh-CN" altLang="en-US" sz="2000" b="0" dirty="0" smtClean="0">
              <a:solidFill>
                <a:srgbClr val="00FFFF"/>
              </a:solidFill>
              <a:latin typeface="+mn-ea"/>
              <a:ea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8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1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1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1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1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8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9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1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91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91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9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91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9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91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2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2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2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22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924" grpId="0"/>
      <p:bldP spid="291925" grpId="0"/>
      <p:bldP spid="291934" grpId="0" animBg="1"/>
      <p:bldP spid="291935" grpId="0" animBg="1"/>
      <p:bldP spid="291936" grpId="0" animBg="1"/>
      <p:bldP spid="291937" grpId="0"/>
      <p:bldP spid="291951" grpId="0" animBg="1"/>
      <p:bldP spid="291952" grpId="0" autoUpdateAnimBg="0"/>
      <p:bldP spid="291953" grpId="0"/>
      <p:bldP spid="291954" grpId="0"/>
      <p:bldP spid="291955" grpId="0"/>
      <p:bldP spid="291957" grpId="0"/>
      <p:bldP spid="291959" grpId="0"/>
      <p:bldP spid="291962" grpId="0"/>
      <p:bldP spid="291963" grpId="0"/>
      <p:bldP spid="291964" grpId="0"/>
      <p:bldP spid="2" grpId="0"/>
      <p:bldP spid="3" grpId="0" animBg="1"/>
      <p:bldP spid="4" grpId="0"/>
      <p:bldP spid="5" grpId="0" animBg="1"/>
      <p:bldP spid="8" grpId="0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94" name="Text Box 30"/>
          <p:cNvSpPr txBox="1">
            <a:spLocks noChangeArrowheads="1"/>
          </p:cNvSpPr>
          <p:nvPr/>
        </p:nvSpPr>
        <p:spPr bwMode="auto">
          <a:xfrm>
            <a:off x="209550" y="476250"/>
            <a:ext cx="8015288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712788" indent="-712788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例</a:t>
            </a:r>
            <a:r>
              <a:rPr lang="en-US" altLang="zh-CN">
                <a:solidFill>
                  <a:srgbClr val="00FFFF"/>
                </a:solidFill>
                <a:ea typeface="楷体_GB2312" pitchFamily="49" charset="-122"/>
              </a:rPr>
              <a:t>2</a:t>
            </a:r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：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在恒星系中，两质量分别为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m</a:t>
            </a:r>
            <a:r>
              <a:rPr lang="en-US" altLang="zh-CN" sz="1600" i="1">
                <a:solidFill>
                  <a:srgbClr val="FFFF00"/>
                </a:solidFill>
                <a:ea typeface="楷体_GB2312" pitchFamily="49" charset="-122"/>
              </a:rPr>
              <a:t>1 </a:t>
            </a:r>
            <a:r>
              <a:rPr lang="zh-CN" altLang="zh-CN">
                <a:solidFill>
                  <a:srgbClr val="FFFFFF"/>
                </a:solidFill>
                <a:ea typeface="楷体_GB2312" pitchFamily="49" charset="-122"/>
              </a:rPr>
              <a:t>和</a:t>
            </a:r>
            <a:r>
              <a:rPr lang="zh-CN" altLang="en-US">
                <a:solidFill>
                  <a:srgbClr val="CCCCFF"/>
                </a:solidFill>
                <a:ea typeface="楷体_GB2312" pitchFamily="49" charset="-122"/>
              </a:rPr>
              <a:t> 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m</a:t>
            </a:r>
            <a:r>
              <a:rPr lang="en-US" altLang="zh-CN" sz="1600" i="1">
                <a:solidFill>
                  <a:srgbClr val="FFFF00"/>
                </a:solidFill>
                <a:ea typeface="楷体_GB2312" pitchFamily="49" charset="-122"/>
              </a:rPr>
              <a:t>2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的星球，原来为静止，且相距无穷远。后在引力作用下，互相接近，到相距为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r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时，它们之间相对速率为多少？</a:t>
            </a:r>
          </a:p>
        </p:txBody>
      </p:sp>
      <p:sp>
        <p:nvSpPr>
          <p:cNvPr id="292895" name="Oval 31"/>
          <p:cNvSpPr>
            <a:spLocks noChangeArrowheads="1"/>
          </p:cNvSpPr>
          <p:nvPr/>
        </p:nvSpPr>
        <p:spPr bwMode="auto">
          <a:xfrm>
            <a:off x="5314950" y="2497138"/>
            <a:ext cx="304800" cy="304800"/>
          </a:xfrm>
          <a:prstGeom prst="ellipse">
            <a:avLst/>
          </a:prstGeom>
          <a:gradFill rotWithShape="0">
            <a:gsLst>
              <a:gs pos="0">
                <a:srgbClr val="FFCC99"/>
              </a:gs>
              <a:gs pos="100000">
                <a:srgbClr val="765E47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000000"/>
              </a:solidFill>
            </a:endParaRPr>
          </a:p>
        </p:txBody>
      </p:sp>
      <p:sp>
        <p:nvSpPr>
          <p:cNvPr id="292896" name="Oval 32"/>
          <p:cNvSpPr>
            <a:spLocks noChangeArrowheads="1"/>
          </p:cNvSpPr>
          <p:nvPr/>
        </p:nvSpPr>
        <p:spPr bwMode="auto">
          <a:xfrm>
            <a:off x="7981950" y="2497138"/>
            <a:ext cx="304800" cy="304800"/>
          </a:xfrm>
          <a:prstGeom prst="ellipse">
            <a:avLst/>
          </a:prstGeom>
          <a:gradFill rotWithShape="0">
            <a:gsLst>
              <a:gs pos="0">
                <a:srgbClr val="C0C0C0"/>
              </a:gs>
              <a:gs pos="100000">
                <a:srgbClr val="595959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000000"/>
              </a:solidFill>
            </a:endParaRPr>
          </a:p>
        </p:txBody>
      </p:sp>
      <p:sp>
        <p:nvSpPr>
          <p:cNvPr id="292897" name="Line 33"/>
          <p:cNvSpPr>
            <a:spLocks noChangeShapeType="1"/>
          </p:cNvSpPr>
          <p:nvPr/>
        </p:nvSpPr>
        <p:spPr bwMode="auto">
          <a:xfrm flipV="1">
            <a:off x="5619750" y="2649538"/>
            <a:ext cx="838200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2898" name="Line 34"/>
          <p:cNvSpPr>
            <a:spLocks noChangeShapeType="1"/>
          </p:cNvSpPr>
          <p:nvPr/>
        </p:nvSpPr>
        <p:spPr bwMode="auto">
          <a:xfrm rot="10810340" flipV="1">
            <a:off x="7219950" y="2649538"/>
            <a:ext cx="762000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9289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4385300"/>
              </p:ext>
            </p:extLst>
          </p:nvPr>
        </p:nvGraphicFramePr>
        <p:xfrm>
          <a:off x="5591154" y="1995487"/>
          <a:ext cx="483613" cy="571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21" name="Equation" r:id="rId3" imgW="190440" imgH="228600" progId="Equation.DSMT4">
                  <p:embed/>
                </p:oleObj>
              </mc:Choice>
              <mc:Fallback>
                <p:oleObj name="Equation" r:id="rId3" imgW="190440" imgH="2286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1154" y="1995487"/>
                        <a:ext cx="483613" cy="5718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900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235952"/>
              </p:ext>
            </p:extLst>
          </p:nvPr>
        </p:nvGraphicFramePr>
        <p:xfrm>
          <a:off x="7769363" y="1878281"/>
          <a:ext cx="539749" cy="59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22" name="Equation" r:id="rId5" imgW="203040" imgH="228600" progId="Equation.DSMT4">
                  <p:embed/>
                </p:oleObj>
              </mc:Choice>
              <mc:Fallback>
                <p:oleObj name="Equation" r:id="rId5" imgW="203040" imgH="22860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9363" y="1878281"/>
                        <a:ext cx="539749" cy="59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901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709790"/>
              </p:ext>
            </p:extLst>
          </p:nvPr>
        </p:nvGraphicFramePr>
        <p:xfrm>
          <a:off x="5705976" y="2681658"/>
          <a:ext cx="366042" cy="604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23" name="Equation" r:id="rId7" imgW="152280" imgH="228600" progId="Equation.DSMT4">
                  <p:embed/>
                </p:oleObj>
              </mc:Choice>
              <mc:Fallback>
                <p:oleObj name="Equation" r:id="rId7" imgW="152280" imgH="2286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5976" y="2681658"/>
                        <a:ext cx="366042" cy="6049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902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33288"/>
              </p:ext>
            </p:extLst>
          </p:nvPr>
        </p:nvGraphicFramePr>
        <p:xfrm>
          <a:off x="7594995" y="2666331"/>
          <a:ext cx="478634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24" name="Equation" r:id="rId9" imgW="164880" imgH="228600" progId="Equation.DSMT4">
                  <p:embed/>
                </p:oleObj>
              </mc:Choice>
              <mc:Fallback>
                <p:oleObj name="Equation" r:id="rId9" imgW="164880" imgH="2286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4995" y="2666331"/>
                        <a:ext cx="478634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2903" name="Text Box 39"/>
          <p:cNvSpPr txBox="1">
            <a:spLocks noChangeArrowheads="1"/>
          </p:cNvSpPr>
          <p:nvPr/>
        </p:nvSpPr>
        <p:spPr bwMode="auto">
          <a:xfrm>
            <a:off x="358775" y="1811338"/>
            <a:ext cx="1314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解：</a:t>
            </a:r>
            <a:endParaRPr lang="zh-CN" altLang="en-US" b="0">
              <a:solidFill>
                <a:srgbClr val="00FFFF"/>
              </a:solidFill>
              <a:ea typeface="楷体_GB2312" pitchFamily="49" charset="-122"/>
            </a:endParaRPr>
          </a:p>
        </p:txBody>
      </p:sp>
      <p:graphicFrame>
        <p:nvGraphicFramePr>
          <p:cNvPr id="292904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160453"/>
              </p:ext>
            </p:extLst>
          </p:nvPr>
        </p:nvGraphicFramePr>
        <p:xfrm>
          <a:off x="2066925" y="2212975"/>
          <a:ext cx="2487613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25" name="Equation" r:id="rId11" imgW="1054080" imgH="457200" progId="Equation.DSMT4">
                  <p:embed/>
                </p:oleObj>
              </mc:Choice>
              <mc:Fallback>
                <p:oleObj name="Equation" r:id="rId11" imgW="1054080" imgH="457200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925" y="2212975"/>
                        <a:ext cx="2487613" cy="123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2905" name="Line 41"/>
          <p:cNvSpPr>
            <a:spLocks noChangeShapeType="1"/>
          </p:cNvSpPr>
          <p:nvPr/>
        </p:nvSpPr>
        <p:spPr bwMode="auto">
          <a:xfrm>
            <a:off x="5238750" y="3284538"/>
            <a:ext cx="3505200" cy="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92906" name="Object 42"/>
          <p:cNvGraphicFramePr>
            <a:graphicFrameLocks noChangeAspect="1"/>
          </p:cNvGraphicFramePr>
          <p:nvPr/>
        </p:nvGraphicFramePr>
        <p:xfrm>
          <a:off x="8439150" y="2878138"/>
          <a:ext cx="3762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26" name="公式" r:id="rId13" imgW="0" imgH="14093" progId="Equation.3">
                  <p:embed/>
                </p:oleObj>
              </mc:Choice>
              <mc:Fallback>
                <p:oleObj name="公式" r:id="rId13" imgW="0" imgH="14093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39150" y="2878138"/>
                        <a:ext cx="37623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907" name="Object 43"/>
          <p:cNvGraphicFramePr>
            <a:graphicFrameLocks noChangeAspect="1"/>
          </p:cNvGraphicFramePr>
          <p:nvPr/>
        </p:nvGraphicFramePr>
        <p:xfrm>
          <a:off x="5148263" y="3716338"/>
          <a:ext cx="2932112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27" name="Equation" r:id="rId15" imgW="1204929" imgH="261938" progId="Equation.DSMT4">
                  <p:embed/>
                </p:oleObj>
              </mc:Choice>
              <mc:Fallback>
                <p:oleObj name="Equation" r:id="rId15" imgW="1204929" imgH="261938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3716338"/>
                        <a:ext cx="2932112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2908" name="AutoShape 44"/>
          <p:cNvSpPr>
            <a:spLocks/>
          </p:cNvSpPr>
          <p:nvPr/>
        </p:nvSpPr>
        <p:spPr bwMode="auto">
          <a:xfrm>
            <a:off x="590550" y="1963738"/>
            <a:ext cx="609600" cy="2743200"/>
          </a:xfrm>
          <a:prstGeom prst="leftBrace">
            <a:avLst>
              <a:gd name="adj1" fmla="val 37500"/>
              <a:gd name="adj2" fmla="val 50000"/>
            </a:avLst>
          </a:prstGeom>
          <a:noFill/>
          <a:ln w="2222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000000"/>
              </a:solidFill>
            </a:endParaRPr>
          </a:p>
        </p:txBody>
      </p:sp>
      <p:sp>
        <p:nvSpPr>
          <p:cNvPr id="292909" name="Text Box 45"/>
          <p:cNvSpPr txBox="1">
            <a:spLocks noChangeArrowheads="1"/>
          </p:cNvSpPr>
          <p:nvPr/>
        </p:nvSpPr>
        <p:spPr bwMode="auto">
          <a:xfrm>
            <a:off x="1200150" y="1811338"/>
            <a:ext cx="560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FF"/>
                </a:solidFill>
                <a:latin typeface="Arial" panose="020B0604020202020204" pitchFamily="34" charset="0"/>
                <a:ea typeface="楷体_GB2312" pitchFamily="49" charset="-122"/>
              </a:rPr>
              <a:t>Conservation of  momentum</a:t>
            </a:r>
            <a:r>
              <a:rPr lang="zh-CN" altLang="en-US" i="1">
                <a:solidFill>
                  <a:srgbClr val="FFFFFF"/>
                </a:solidFill>
                <a:latin typeface="Arial" panose="020B0604020202020204" pitchFamily="34" charset="0"/>
                <a:ea typeface="楷体_GB2312" pitchFamily="49" charset="-122"/>
              </a:rPr>
              <a:t>：</a:t>
            </a:r>
            <a:endParaRPr lang="zh-CN" altLang="en-US" b="0">
              <a:solidFill>
                <a:srgbClr val="FFFFFF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92910" name="Text Box 46"/>
          <p:cNvSpPr txBox="1">
            <a:spLocks noChangeArrowheads="1"/>
          </p:cNvSpPr>
          <p:nvPr/>
        </p:nvSpPr>
        <p:spPr bwMode="auto">
          <a:xfrm>
            <a:off x="1200150" y="3357563"/>
            <a:ext cx="647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FF"/>
                </a:solidFill>
                <a:latin typeface="Arial" panose="020B0604020202020204" pitchFamily="34" charset="0"/>
                <a:ea typeface="楷体_GB2312" pitchFamily="49" charset="-122"/>
              </a:rPr>
              <a:t>Conservation of mechanical energy </a:t>
            </a:r>
            <a:r>
              <a:rPr lang="zh-CN" altLang="en-US" i="1">
                <a:solidFill>
                  <a:srgbClr val="FFFFFF"/>
                </a:solidFill>
                <a:latin typeface="Arial" panose="020B0604020202020204" pitchFamily="34" charset="0"/>
                <a:ea typeface="楷体_GB2312" pitchFamily="49" charset="-122"/>
              </a:rPr>
              <a:t>：</a:t>
            </a:r>
            <a:endParaRPr lang="zh-CN" altLang="en-US" b="0">
              <a:solidFill>
                <a:srgbClr val="FFFFFF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graphicFrame>
        <p:nvGraphicFramePr>
          <p:cNvPr id="292911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906301"/>
              </p:ext>
            </p:extLst>
          </p:nvPr>
        </p:nvGraphicFramePr>
        <p:xfrm>
          <a:off x="1200151" y="4823825"/>
          <a:ext cx="2930524" cy="1269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28" name="Equation" r:id="rId17" imgW="1257120" imgH="482400" progId="Equation.DSMT4">
                  <p:embed/>
                </p:oleObj>
              </mc:Choice>
              <mc:Fallback>
                <p:oleObj name="Equation" r:id="rId17" imgW="1257120" imgH="48240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1" y="4823825"/>
                        <a:ext cx="2930524" cy="12694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912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688887"/>
              </p:ext>
            </p:extLst>
          </p:nvPr>
        </p:nvGraphicFramePr>
        <p:xfrm>
          <a:off x="4740274" y="4774828"/>
          <a:ext cx="2927351" cy="1289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29" name="Equation" r:id="rId19" imgW="1257120" imgH="482400" progId="Equation.DSMT4">
                  <p:embed/>
                </p:oleObj>
              </mc:Choice>
              <mc:Fallback>
                <p:oleObj name="Equation" r:id="rId19" imgW="1257120" imgH="482400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0274" y="4774828"/>
                        <a:ext cx="2927351" cy="12894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2913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766150"/>
              </p:ext>
            </p:extLst>
          </p:nvPr>
        </p:nvGraphicFramePr>
        <p:xfrm>
          <a:off x="3142593" y="6096865"/>
          <a:ext cx="1976164" cy="686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30" name="Equation" r:id="rId21" imgW="749160" imgH="228600" progId="Equation.DSMT4">
                  <p:embed/>
                </p:oleObj>
              </mc:Choice>
              <mc:Fallback>
                <p:oleObj name="Equation" r:id="rId21" imgW="749160" imgH="228600" progId="Equation.DSMT4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2593" y="6096865"/>
                        <a:ext cx="1976164" cy="686132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2914" name="AutoShape 50"/>
          <p:cNvSpPr>
            <a:spLocks noChangeArrowheads="1"/>
          </p:cNvSpPr>
          <p:nvPr/>
        </p:nvSpPr>
        <p:spPr bwMode="auto">
          <a:xfrm rot="10800000">
            <a:off x="5619750" y="5880100"/>
            <a:ext cx="838200" cy="8382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3738 h 21600"/>
              <a:gd name="T14" fmla="*/ 19489 w 21600"/>
              <a:gd name="T15" fmla="*/ 842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6118" y="0"/>
                </a:lnTo>
                <a:lnTo>
                  <a:pt x="16118" y="3738"/>
                </a:lnTo>
                <a:lnTo>
                  <a:pt x="12427" y="3738"/>
                </a:lnTo>
                <a:cubicBezTo>
                  <a:pt x="5564" y="3738"/>
                  <a:pt x="0" y="7508"/>
                  <a:pt x="0" y="12158"/>
                </a:cubicBezTo>
                <a:lnTo>
                  <a:pt x="0" y="21600"/>
                </a:lnTo>
                <a:lnTo>
                  <a:pt x="4786" y="21600"/>
                </a:lnTo>
                <a:lnTo>
                  <a:pt x="4786" y="12158"/>
                </a:lnTo>
                <a:cubicBezTo>
                  <a:pt x="4786" y="10094"/>
                  <a:pt x="8207" y="8420"/>
                  <a:pt x="12427" y="8420"/>
                </a:cubicBezTo>
                <a:lnTo>
                  <a:pt x="16118" y="8420"/>
                </a:lnTo>
                <a:lnTo>
                  <a:pt x="16118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92916" name="Object 52"/>
          <p:cNvGraphicFramePr>
            <a:graphicFrameLocks noChangeAspect="1"/>
          </p:cNvGraphicFramePr>
          <p:nvPr/>
        </p:nvGraphicFramePr>
        <p:xfrm>
          <a:off x="1354138" y="3716338"/>
          <a:ext cx="2876550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31" name="Equation" r:id="rId23" imgW="1176159" imgH="261938" progId="Equation.DSMT4">
                  <p:embed/>
                </p:oleObj>
              </mc:Choice>
              <mc:Fallback>
                <p:oleObj name="Equation" r:id="rId23" imgW="1176159" imgH="261938" progId="Equation.DSMT4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3716338"/>
                        <a:ext cx="2876550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2917" name="AutoShape 53"/>
          <p:cNvSpPr>
            <a:spLocks noChangeArrowheads="1"/>
          </p:cNvSpPr>
          <p:nvPr/>
        </p:nvSpPr>
        <p:spPr bwMode="auto">
          <a:xfrm rot="10800000" flipH="1">
            <a:off x="1581150" y="5803900"/>
            <a:ext cx="838200" cy="8382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3738 h 21600"/>
              <a:gd name="T14" fmla="*/ 19489 w 21600"/>
              <a:gd name="T15" fmla="*/ 842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6118" y="0"/>
                </a:lnTo>
                <a:lnTo>
                  <a:pt x="16118" y="3738"/>
                </a:lnTo>
                <a:lnTo>
                  <a:pt x="12427" y="3738"/>
                </a:lnTo>
                <a:cubicBezTo>
                  <a:pt x="5564" y="3738"/>
                  <a:pt x="0" y="7508"/>
                  <a:pt x="0" y="12158"/>
                </a:cubicBezTo>
                <a:lnTo>
                  <a:pt x="0" y="21600"/>
                </a:lnTo>
                <a:lnTo>
                  <a:pt x="4786" y="21600"/>
                </a:lnTo>
                <a:lnTo>
                  <a:pt x="4786" y="12158"/>
                </a:lnTo>
                <a:cubicBezTo>
                  <a:pt x="4786" y="10094"/>
                  <a:pt x="8207" y="8420"/>
                  <a:pt x="12427" y="8420"/>
                </a:cubicBezTo>
                <a:lnTo>
                  <a:pt x="16118" y="8420"/>
                </a:lnTo>
                <a:lnTo>
                  <a:pt x="16118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3580" name="Picture 28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076700"/>
            <a:ext cx="2951163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81" name="Picture 29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005263"/>
            <a:ext cx="2951163" cy="2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 useBgFill="1">
        <p:nvSpPr>
          <p:cNvPr id="292918" name="Rectangle 54"/>
          <p:cNvSpPr>
            <a:spLocks noChangeArrowheads="1"/>
          </p:cNvSpPr>
          <p:nvPr/>
        </p:nvSpPr>
        <p:spPr bwMode="auto">
          <a:xfrm>
            <a:off x="1042988" y="3716338"/>
            <a:ext cx="7696200" cy="990600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000000"/>
              </a:solidFill>
            </a:endParaRPr>
          </a:p>
        </p:txBody>
      </p:sp>
      <p:graphicFrame>
        <p:nvGraphicFramePr>
          <p:cNvPr id="292919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094041"/>
              </p:ext>
            </p:extLst>
          </p:nvPr>
        </p:nvGraphicFramePr>
        <p:xfrm>
          <a:off x="1809750" y="3784587"/>
          <a:ext cx="4367213" cy="1087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32" name="Equation" r:id="rId26" imgW="1904760" imgH="393480" progId="Equation.DSMT4">
                  <p:embed/>
                </p:oleObj>
              </mc:Choice>
              <mc:Fallback>
                <p:oleObj name="Equation" r:id="rId26" imgW="1904760" imgH="393480" progId="Equation.DSMT4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0" y="3784587"/>
                        <a:ext cx="4367213" cy="10874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300"/>
                                        <p:tgtEl>
                                          <p:spTgt spid="292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2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2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3" dur="500"/>
                                        <p:tgtEl>
                                          <p:spTgt spid="292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92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3" dur="500"/>
                                        <p:tgtEl>
                                          <p:spTgt spid="29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8" dur="500"/>
                                        <p:tgtEl>
                                          <p:spTgt spid="292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2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92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292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292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2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94" grpId="0" autoUpdateAnimBg="0"/>
      <p:bldP spid="292895" grpId="0" animBg="1"/>
      <p:bldP spid="292896" grpId="0" animBg="1"/>
      <p:bldP spid="292897" grpId="0" animBg="1"/>
      <p:bldP spid="292898" grpId="0" animBg="1"/>
      <p:bldP spid="292903" grpId="0" build="p" autoUpdateAnimBg="0"/>
      <p:bldP spid="292905" grpId="0" animBg="1"/>
      <p:bldP spid="292908" grpId="0" animBg="1"/>
      <p:bldP spid="292909" grpId="0" build="p" autoUpdateAnimBg="0"/>
      <p:bldP spid="292910" grpId="0" build="p" autoUpdateAnimBg="0"/>
      <p:bldP spid="292914" grpId="0" animBg="1"/>
      <p:bldP spid="292917" grpId="0" animBg="1"/>
      <p:bldP spid="2929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72" name="Text Box 8"/>
          <p:cNvSpPr txBox="1">
            <a:spLocks noChangeArrowheads="1"/>
          </p:cNvSpPr>
          <p:nvPr/>
        </p:nvSpPr>
        <p:spPr bwMode="auto">
          <a:xfrm>
            <a:off x="755650" y="622300"/>
            <a:ext cx="6684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FFFF"/>
                </a:solidFill>
                <a:ea typeface="楷体_GB2312" pitchFamily="49" charset="-122"/>
                <a:cs typeface="Times New Roman" panose="02020603050405020304" pitchFamily="18" charset="0"/>
              </a:rPr>
              <a:t>运用动量守恒定律解题思路与方法</a:t>
            </a:r>
          </a:p>
        </p:txBody>
      </p:sp>
      <p:sp>
        <p:nvSpPr>
          <p:cNvPr id="318473" name="Text Box 9"/>
          <p:cNvSpPr txBox="1">
            <a:spLocks noChangeArrowheads="1"/>
          </p:cNvSpPr>
          <p:nvPr/>
        </p:nvSpPr>
        <p:spPr bwMode="auto">
          <a:xfrm>
            <a:off x="684213" y="1303338"/>
            <a:ext cx="6684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1.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选取研究对象</a:t>
            </a:r>
          </a:p>
        </p:txBody>
      </p:sp>
      <p:sp>
        <p:nvSpPr>
          <p:cNvPr id="318474" name="Text Box 10"/>
          <p:cNvSpPr txBox="1">
            <a:spLocks noChangeArrowheads="1"/>
          </p:cNvSpPr>
          <p:nvPr/>
        </p:nvSpPr>
        <p:spPr bwMode="auto">
          <a:xfrm>
            <a:off x="684213" y="1892300"/>
            <a:ext cx="6684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2.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确定运动过程</a:t>
            </a:r>
          </a:p>
        </p:txBody>
      </p:sp>
      <p:sp>
        <p:nvSpPr>
          <p:cNvPr id="318475" name="Text Box 11"/>
          <p:cNvSpPr txBox="1">
            <a:spLocks noChangeArrowheads="1"/>
          </p:cNvSpPr>
          <p:nvPr/>
        </p:nvSpPr>
        <p:spPr bwMode="auto">
          <a:xfrm>
            <a:off x="684213" y="2468563"/>
            <a:ext cx="6684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分析受力：动量定理，动量守恒定律</a:t>
            </a:r>
          </a:p>
        </p:txBody>
      </p:sp>
      <p:sp>
        <p:nvSpPr>
          <p:cNvPr id="318476" name="Text Box 12"/>
          <p:cNvSpPr txBox="1">
            <a:spLocks noChangeArrowheads="1"/>
          </p:cNvSpPr>
          <p:nvPr/>
        </p:nvSpPr>
        <p:spPr bwMode="auto">
          <a:xfrm>
            <a:off x="684213" y="3116263"/>
            <a:ext cx="6684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4.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列方程求解，并讨论</a:t>
            </a: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72" grpId="0" build="p" autoUpdateAnimBg="0"/>
      <p:bldP spid="318473" grpId="0" build="p" autoUpdateAnimBg="0"/>
      <p:bldP spid="318474" grpId="0" build="p" autoUpdateAnimBg="0"/>
      <p:bldP spid="318475" grpId="0" build="p" autoUpdateAnimBg="0"/>
      <p:bldP spid="318476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01" name="Text Box 13"/>
          <p:cNvSpPr txBox="1">
            <a:spLocks noChangeArrowheads="1"/>
          </p:cNvSpPr>
          <p:nvPr/>
        </p:nvSpPr>
        <p:spPr bwMode="auto">
          <a:xfrm>
            <a:off x="827088" y="476250"/>
            <a:ext cx="6432550" cy="51911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FFFF"/>
                </a:solidFill>
                <a:ea typeface="楷体_GB2312" pitchFamily="49" charset="-122"/>
              </a:rPr>
              <a:t>•   </a:t>
            </a:r>
            <a:r>
              <a:rPr lang="zh-CN" altLang="en-US" sz="2800">
                <a:solidFill>
                  <a:srgbClr val="00FFFF"/>
                </a:solidFill>
                <a:latin typeface="方正书宋简体" charset="0"/>
                <a:ea typeface="楷体_GB2312" pitchFamily="49" charset="-122"/>
              </a:rPr>
              <a:t>对心碰撞</a:t>
            </a:r>
          </a:p>
        </p:txBody>
      </p:sp>
      <p:sp>
        <p:nvSpPr>
          <p:cNvPr id="293903" name="Rectangle 15"/>
          <p:cNvSpPr>
            <a:spLocks noChangeArrowheads="1"/>
          </p:cNvSpPr>
          <p:nvPr/>
        </p:nvSpPr>
        <p:spPr bwMode="auto">
          <a:xfrm>
            <a:off x="673100" y="3225800"/>
            <a:ext cx="8147050" cy="247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20000"/>
              </a:spcBef>
              <a:buClr>
                <a:srgbClr val="FF9900"/>
              </a:buClr>
              <a:buSzPct val="80000"/>
              <a:buFont typeface="Monotype Sorts" pitchFamily="2" charset="2"/>
              <a:buChar char="v"/>
            </a:pPr>
            <a:r>
              <a:rPr lang="zh-CN" altLang="en-US" dirty="0">
                <a:solidFill>
                  <a:srgbClr val="00FFFF"/>
                </a:solidFill>
                <a:latin typeface="宋体" panose="02010600030101010101" pitchFamily="2" charset="-122"/>
                <a:ea typeface="楷体_GB2312" pitchFamily="49" charset="-122"/>
              </a:rPr>
              <a:t>完全弹性碰撞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：</a:t>
            </a:r>
            <a:r>
              <a:rPr lang="zh-CN" altLang="en-US" dirty="0">
                <a:solidFill>
                  <a:srgbClr val="FFFFFF"/>
                </a:solidFill>
                <a:latin typeface="宋体" panose="02010600030101010101" pitchFamily="2" charset="-122"/>
                <a:ea typeface="楷体_GB2312" pitchFamily="49" charset="-122"/>
              </a:rPr>
              <a:t>碰撞前后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，系统动量守恒，总动</a:t>
            </a:r>
            <a:r>
              <a:rPr lang="zh-CN" altLang="en-US" dirty="0">
                <a:solidFill>
                  <a:srgbClr val="FFFFFF"/>
                </a:solidFill>
                <a:latin typeface="宋体" panose="02010600030101010101" pitchFamily="2" charset="-122"/>
                <a:ea typeface="楷体_GB2312" pitchFamily="49" charset="-122"/>
              </a:rPr>
              <a:t>能不变。</a:t>
            </a:r>
            <a:endParaRPr lang="zh-CN" altLang="en-US" dirty="0">
              <a:solidFill>
                <a:srgbClr val="FFFFFF"/>
              </a:solidFill>
              <a:ea typeface="楷体_GB2312" pitchFamily="49" charset="-122"/>
            </a:endParaRPr>
          </a:p>
          <a:p>
            <a:pPr algn="just" eaLnBrk="1" hangingPunct="1">
              <a:lnSpc>
                <a:spcPct val="120000"/>
              </a:lnSpc>
              <a:spcBef>
                <a:spcPct val="10000"/>
              </a:spcBef>
              <a:buClr>
                <a:srgbClr val="FF9900"/>
              </a:buClr>
              <a:buSzPct val="80000"/>
              <a:buFont typeface="Monotype Sorts" pitchFamily="2" charset="2"/>
              <a:buChar char="v"/>
            </a:pPr>
            <a:r>
              <a:rPr lang="zh-CN" altLang="en-US" dirty="0">
                <a:solidFill>
                  <a:srgbClr val="00FFFF"/>
                </a:solidFill>
                <a:latin typeface="宋体" panose="02010600030101010101" pitchFamily="2" charset="-122"/>
                <a:ea typeface="楷体_GB2312" pitchFamily="49" charset="-122"/>
              </a:rPr>
              <a:t>非完全弹性碰撞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：</a:t>
            </a:r>
            <a:r>
              <a:rPr lang="zh-CN" altLang="en-US" dirty="0">
                <a:solidFill>
                  <a:srgbClr val="FFFFFF"/>
                </a:solidFill>
                <a:latin typeface="宋体" panose="02010600030101010101" pitchFamily="2" charset="-122"/>
                <a:ea typeface="楷体_GB2312" pitchFamily="49" charset="-122"/>
              </a:rPr>
              <a:t>碰撞前后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，系统动量守恒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，总动</a:t>
            </a:r>
            <a:r>
              <a:rPr lang="zh-CN" altLang="en-US" dirty="0">
                <a:solidFill>
                  <a:srgbClr val="FFFFFF"/>
                </a:solidFill>
                <a:latin typeface="宋体" panose="02010600030101010101" pitchFamily="2" charset="-122"/>
                <a:ea typeface="楷体_GB2312" pitchFamily="49" charset="-122"/>
              </a:rPr>
              <a:t>能有改变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（</a:t>
            </a:r>
            <a:r>
              <a:rPr lang="zh-CN" altLang="en-US" dirty="0">
                <a:solidFill>
                  <a:srgbClr val="FFFFFF"/>
                </a:solidFill>
                <a:latin typeface="宋体" panose="02010600030101010101" pitchFamily="2" charset="-122"/>
                <a:ea typeface="楷体_GB2312" pitchFamily="49" charset="-122"/>
              </a:rPr>
              <a:t>转化为热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、</a:t>
            </a:r>
            <a:r>
              <a:rPr lang="zh-CN" altLang="en-US" dirty="0">
                <a:solidFill>
                  <a:srgbClr val="FFFFFF"/>
                </a:solidFill>
                <a:latin typeface="宋体" panose="02010600030101010101" pitchFamily="2" charset="-122"/>
                <a:ea typeface="楷体_GB2312" pitchFamily="49" charset="-122"/>
              </a:rPr>
              <a:t>声等能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）。</a:t>
            </a:r>
          </a:p>
          <a:p>
            <a:pPr algn="just" eaLnBrk="1" hangingPunct="1">
              <a:lnSpc>
                <a:spcPct val="120000"/>
              </a:lnSpc>
              <a:spcBef>
                <a:spcPct val="10000"/>
              </a:spcBef>
              <a:buClr>
                <a:srgbClr val="FF9900"/>
              </a:buClr>
              <a:buSzPct val="80000"/>
              <a:buFont typeface="Monotype Sorts" pitchFamily="2" charset="2"/>
              <a:buChar char="v"/>
            </a:pPr>
            <a:r>
              <a:rPr lang="zh-CN" altLang="en-US" dirty="0">
                <a:solidFill>
                  <a:srgbClr val="00FFFF"/>
                </a:solidFill>
                <a:latin typeface="宋体" panose="02010600030101010101" pitchFamily="2" charset="-122"/>
                <a:ea typeface="楷体_GB2312" pitchFamily="49" charset="-122"/>
              </a:rPr>
              <a:t>完全非弹性碰撞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：</a:t>
            </a:r>
            <a:r>
              <a:rPr lang="zh-CN" altLang="en-US" dirty="0">
                <a:solidFill>
                  <a:srgbClr val="FFFFFF"/>
                </a:solidFill>
                <a:latin typeface="宋体" panose="02010600030101010101" pitchFamily="2" charset="-122"/>
                <a:ea typeface="楷体_GB2312" pitchFamily="49" charset="-122"/>
              </a:rPr>
              <a:t>碰撞前后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，系统动量守恒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，总动</a:t>
            </a:r>
            <a:r>
              <a:rPr lang="zh-CN" altLang="en-US" dirty="0">
                <a:solidFill>
                  <a:srgbClr val="FFFFFF"/>
                </a:solidFill>
                <a:latin typeface="宋体" panose="02010600030101010101" pitchFamily="2" charset="-122"/>
                <a:ea typeface="楷体_GB2312" pitchFamily="49" charset="-122"/>
              </a:rPr>
              <a:t>能有改变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，</a:t>
            </a:r>
            <a:r>
              <a:rPr lang="zh-CN" altLang="en-US" dirty="0">
                <a:solidFill>
                  <a:srgbClr val="FFFFFF"/>
                </a:solidFill>
                <a:latin typeface="宋体" panose="02010600030101010101" pitchFamily="2" charset="-122"/>
                <a:ea typeface="楷体_GB2312" pitchFamily="49" charset="-122"/>
              </a:rPr>
              <a:t>并以</a:t>
            </a:r>
            <a:r>
              <a:rPr lang="zh-CN" altLang="en-US" dirty="0">
                <a:solidFill>
                  <a:srgbClr val="00FFFF"/>
                </a:solidFill>
                <a:latin typeface="宋体" panose="02010600030101010101" pitchFamily="2" charset="-122"/>
                <a:ea typeface="楷体_GB2312" pitchFamily="49" charset="-122"/>
              </a:rPr>
              <a:t>共同的速度</a:t>
            </a:r>
            <a:r>
              <a:rPr lang="zh-CN" altLang="en-US" dirty="0">
                <a:solidFill>
                  <a:srgbClr val="FFFFFF"/>
                </a:solidFill>
                <a:latin typeface="宋体" panose="02010600030101010101" pitchFamily="2" charset="-122"/>
                <a:ea typeface="楷体_GB2312" pitchFamily="49" charset="-122"/>
              </a:rPr>
              <a:t>运动。</a:t>
            </a:r>
          </a:p>
        </p:txBody>
      </p:sp>
      <p:sp>
        <p:nvSpPr>
          <p:cNvPr id="293904" name="Oval 16"/>
          <p:cNvSpPr>
            <a:spLocks noChangeAspect="1" noChangeArrowheads="1"/>
          </p:cNvSpPr>
          <p:nvPr/>
        </p:nvSpPr>
        <p:spPr bwMode="auto">
          <a:xfrm>
            <a:off x="2487613" y="1736725"/>
            <a:ext cx="468312" cy="474663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AA0000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FFFFFF">
                <a:alpha val="25098"/>
              </a:srgb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000000"/>
              </a:solidFill>
            </a:endParaRPr>
          </a:p>
        </p:txBody>
      </p:sp>
      <p:graphicFrame>
        <p:nvGraphicFramePr>
          <p:cNvPr id="293905" name="Object 17"/>
          <p:cNvGraphicFramePr>
            <a:graphicFrameLocks noChangeAspect="1"/>
          </p:cNvGraphicFramePr>
          <p:nvPr/>
        </p:nvGraphicFramePr>
        <p:xfrm>
          <a:off x="2501900" y="1711325"/>
          <a:ext cx="449263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16" name="公式" r:id="rId3" imgW="99964" imgH="119062" progId="Equation.3">
                  <p:embed/>
                </p:oleObj>
              </mc:Choice>
              <mc:Fallback>
                <p:oleObj name="公式" r:id="rId3" imgW="99964" imgH="119062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1900" y="1711325"/>
                        <a:ext cx="449263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3906" name="Group 18"/>
          <p:cNvGrpSpPr>
            <a:grpSpLocks/>
          </p:cNvGrpSpPr>
          <p:nvPr/>
        </p:nvGrpSpPr>
        <p:grpSpPr bwMode="auto">
          <a:xfrm>
            <a:off x="2527300" y="1116014"/>
            <a:ext cx="511175" cy="527051"/>
            <a:chOff x="1591" y="400"/>
            <a:chExt cx="322" cy="332"/>
          </a:xfrm>
        </p:grpSpPr>
        <p:graphicFrame>
          <p:nvGraphicFramePr>
            <p:cNvPr id="25633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776079"/>
                </p:ext>
              </p:extLst>
            </p:nvPr>
          </p:nvGraphicFramePr>
          <p:xfrm>
            <a:off x="1591" y="400"/>
            <a:ext cx="322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17" name="Equation" r:id="rId5" imgW="215640" imgH="228600" progId="Equation.DSMT4">
                    <p:embed/>
                  </p:oleObj>
                </mc:Choice>
                <mc:Fallback>
                  <p:oleObj name="Equation" r:id="rId5" imgW="215640" imgH="228600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1" y="400"/>
                          <a:ext cx="322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34" name="Line 20"/>
            <p:cNvSpPr>
              <a:spLocks noChangeAspect="1" noChangeShapeType="1"/>
            </p:cNvSpPr>
            <p:nvPr/>
          </p:nvSpPr>
          <p:spPr bwMode="auto">
            <a:xfrm>
              <a:off x="1615" y="726"/>
              <a:ext cx="222" cy="0"/>
            </a:xfrm>
            <a:prstGeom prst="line">
              <a:avLst/>
            </a:prstGeom>
            <a:noFill/>
            <a:ln w="28575">
              <a:solidFill>
                <a:srgbClr val="66FFFF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93909" name="Oval 21"/>
          <p:cNvSpPr>
            <a:spLocks noChangeAspect="1" noChangeArrowheads="1"/>
          </p:cNvSpPr>
          <p:nvPr/>
        </p:nvSpPr>
        <p:spPr bwMode="auto">
          <a:xfrm>
            <a:off x="1244600" y="1747838"/>
            <a:ext cx="460375" cy="466725"/>
          </a:xfrm>
          <a:prstGeom prst="ellipse">
            <a:avLst/>
          </a:prstGeom>
          <a:gradFill rotWithShape="0">
            <a:gsLst>
              <a:gs pos="0">
                <a:srgbClr val="00FF00"/>
              </a:gs>
              <a:gs pos="100000">
                <a:srgbClr val="00B200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FFFFFF">
                <a:alpha val="27843"/>
              </a:srgb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000000"/>
              </a:solidFill>
            </a:endParaRPr>
          </a:p>
        </p:txBody>
      </p:sp>
      <p:graphicFrame>
        <p:nvGraphicFramePr>
          <p:cNvPr id="293910" name="Object 22"/>
          <p:cNvGraphicFramePr>
            <a:graphicFrameLocks/>
          </p:cNvGraphicFramePr>
          <p:nvPr/>
        </p:nvGraphicFramePr>
        <p:xfrm>
          <a:off x="1252538" y="1719263"/>
          <a:ext cx="46831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18" name="公式" r:id="rId7" imgW="90699" imgH="119062" progId="Equation.3">
                  <p:embed/>
                </p:oleObj>
              </mc:Choice>
              <mc:Fallback>
                <p:oleObj name="公式" r:id="rId7" imgW="90699" imgH="119062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538" y="1719263"/>
                        <a:ext cx="468312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3911" name="Group 23"/>
          <p:cNvGrpSpPr>
            <a:grpSpLocks/>
          </p:cNvGrpSpPr>
          <p:nvPr/>
        </p:nvGrpSpPr>
        <p:grpSpPr bwMode="auto">
          <a:xfrm>
            <a:off x="1244600" y="1121324"/>
            <a:ext cx="587376" cy="500064"/>
            <a:chOff x="791" y="363"/>
            <a:chExt cx="370" cy="315"/>
          </a:xfrm>
        </p:grpSpPr>
        <p:graphicFrame>
          <p:nvGraphicFramePr>
            <p:cNvPr id="25631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9954957"/>
                </p:ext>
              </p:extLst>
            </p:nvPr>
          </p:nvGraphicFramePr>
          <p:xfrm>
            <a:off x="863" y="363"/>
            <a:ext cx="298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19" name="Equation" r:id="rId9" imgW="203040" imgH="228600" progId="Equation.DSMT4">
                    <p:embed/>
                  </p:oleObj>
                </mc:Choice>
                <mc:Fallback>
                  <p:oleObj name="Equation" r:id="rId9" imgW="203040" imgH="228600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3" y="363"/>
                          <a:ext cx="298" cy="3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32" name="Line 25"/>
            <p:cNvSpPr>
              <a:spLocks noChangeAspect="1" noChangeShapeType="1"/>
            </p:cNvSpPr>
            <p:nvPr/>
          </p:nvSpPr>
          <p:spPr bwMode="auto">
            <a:xfrm>
              <a:off x="791" y="678"/>
              <a:ext cx="339" cy="0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93914" name="Line 26"/>
          <p:cNvSpPr>
            <a:spLocks noChangeAspect="1" noChangeShapeType="1"/>
          </p:cNvSpPr>
          <p:nvPr/>
        </p:nvSpPr>
        <p:spPr bwMode="auto">
          <a:xfrm>
            <a:off x="890588" y="2235200"/>
            <a:ext cx="7508875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293915" name="Text Box 27"/>
          <p:cNvSpPr txBox="1">
            <a:spLocks noChangeAspect="1" noChangeArrowheads="1"/>
          </p:cNvSpPr>
          <p:nvPr/>
        </p:nvSpPr>
        <p:spPr bwMode="auto">
          <a:xfrm>
            <a:off x="1374775" y="2328863"/>
            <a:ext cx="1441450" cy="466725"/>
          </a:xfrm>
          <a:prstGeom prst="rect">
            <a:avLst/>
          </a:prstGeom>
          <a:solidFill>
            <a:srgbClr val="00CCFF">
              <a:alpha val="25000"/>
            </a:srgbClr>
          </a:solidFill>
          <a:ln w="9525">
            <a:solidFill>
              <a:srgbClr val="FFFFFF">
                <a:alpha val="23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碰撞前</a:t>
            </a:r>
          </a:p>
        </p:txBody>
      </p:sp>
      <p:sp>
        <p:nvSpPr>
          <p:cNvPr id="293916" name="Rectangle 28"/>
          <p:cNvSpPr>
            <a:spLocks noChangeArrowheads="1"/>
          </p:cNvSpPr>
          <p:nvPr/>
        </p:nvSpPr>
        <p:spPr bwMode="auto">
          <a:xfrm>
            <a:off x="3163888" y="2746375"/>
            <a:ext cx="2894012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>
                    <a:alpha val="28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>
                    <a:alpha val="21001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20000"/>
              </a:spcBef>
              <a:spcAft>
                <a:spcPct val="10000"/>
              </a:spcAft>
              <a:buClr>
                <a:srgbClr val="000000"/>
              </a:buClr>
              <a:buSzPct val="75000"/>
              <a:buFont typeface="Monotype Sorts" pitchFamily="2" charset="2"/>
              <a:buNone/>
              <a:defRPr/>
            </a:pPr>
            <a:r>
              <a:rPr lang="zh-CN" altLang="en-US" smtClean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  <a:ea typeface="楷体_GB2312" pitchFamily="49" charset="-122"/>
              </a:rPr>
              <a:t>动量守恒</a:t>
            </a:r>
            <a:endParaRPr lang="zh-CN" altLang="en-US" smtClean="0">
              <a:solidFill>
                <a:srgbClr val="66FF33"/>
              </a:solidFill>
              <a:effectLst>
                <a:outerShdw blurRad="38100" dist="38100" dir="2700000" algn="tl">
                  <a:srgbClr val="000000"/>
                </a:outerShdw>
              </a:effectLst>
              <a:ea typeface="楷体_GB2312" pitchFamily="49" charset="-122"/>
            </a:endParaRPr>
          </a:p>
        </p:txBody>
      </p:sp>
      <p:sp>
        <p:nvSpPr>
          <p:cNvPr id="293917" name="Text Box 29"/>
          <p:cNvSpPr txBox="1">
            <a:spLocks noChangeAspect="1" noChangeArrowheads="1"/>
          </p:cNvSpPr>
          <p:nvPr/>
        </p:nvSpPr>
        <p:spPr bwMode="auto">
          <a:xfrm>
            <a:off x="3889375" y="2328863"/>
            <a:ext cx="1441450" cy="466725"/>
          </a:xfrm>
          <a:prstGeom prst="rect">
            <a:avLst/>
          </a:prstGeom>
          <a:solidFill>
            <a:srgbClr val="00CCFF">
              <a:alpha val="25000"/>
            </a:srgbClr>
          </a:solidFill>
          <a:ln w="9525">
            <a:solidFill>
              <a:srgbClr val="FFFFFF">
                <a:alpha val="23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碰撞</a:t>
            </a:r>
          </a:p>
        </p:txBody>
      </p:sp>
      <p:sp>
        <p:nvSpPr>
          <p:cNvPr id="293918" name="Text Box 30"/>
          <p:cNvSpPr txBox="1">
            <a:spLocks noChangeAspect="1" noChangeArrowheads="1"/>
          </p:cNvSpPr>
          <p:nvPr/>
        </p:nvSpPr>
        <p:spPr bwMode="auto">
          <a:xfrm>
            <a:off x="6569075" y="2328863"/>
            <a:ext cx="1441450" cy="466725"/>
          </a:xfrm>
          <a:prstGeom prst="rect">
            <a:avLst/>
          </a:prstGeom>
          <a:solidFill>
            <a:srgbClr val="00CCFF">
              <a:alpha val="25000"/>
            </a:srgbClr>
          </a:solidFill>
          <a:ln w="9525">
            <a:solidFill>
              <a:srgbClr val="FFFFFF">
                <a:alpha val="23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碰撞后</a:t>
            </a:r>
          </a:p>
        </p:txBody>
      </p:sp>
      <p:sp>
        <p:nvSpPr>
          <p:cNvPr id="293919" name="Oval 31"/>
          <p:cNvSpPr>
            <a:spLocks noChangeAspect="1" noChangeArrowheads="1"/>
          </p:cNvSpPr>
          <p:nvPr/>
        </p:nvSpPr>
        <p:spPr bwMode="auto">
          <a:xfrm>
            <a:off x="4608513" y="1738313"/>
            <a:ext cx="468312" cy="474662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AA0000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FFFFFF">
                <a:alpha val="25098"/>
              </a:srgb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000000"/>
              </a:solidFill>
            </a:endParaRPr>
          </a:p>
        </p:txBody>
      </p:sp>
      <p:graphicFrame>
        <p:nvGraphicFramePr>
          <p:cNvPr id="293920" name="Object 32"/>
          <p:cNvGraphicFramePr>
            <a:graphicFrameLocks noChangeAspect="1"/>
          </p:cNvGraphicFramePr>
          <p:nvPr/>
        </p:nvGraphicFramePr>
        <p:xfrm>
          <a:off x="4622800" y="1717675"/>
          <a:ext cx="449263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0" name="公式" r:id="rId11" imgW="99964" imgH="119062" progId="Equation.3">
                  <p:embed/>
                </p:oleObj>
              </mc:Choice>
              <mc:Fallback>
                <p:oleObj name="公式" r:id="rId11" imgW="99964" imgH="119062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2800" y="1717675"/>
                        <a:ext cx="449263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3921" name="Oval 33"/>
          <p:cNvSpPr>
            <a:spLocks noChangeAspect="1" noChangeArrowheads="1"/>
          </p:cNvSpPr>
          <p:nvPr/>
        </p:nvSpPr>
        <p:spPr bwMode="auto">
          <a:xfrm>
            <a:off x="4152900" y="1747838"/>
            <a:ext cx="460375" cy="466725"/>
          </a:xfrm>
          <a:prstGeom prst="ellipse">
            <a:avLst/>
          </a:prstGeom>
          <a:gradFill rotWithShape="0">
            <a:gsLst>
              <a:gs pos="0">
                <a:srgbClr val="00FF00"/>
              </a:gs>
              <a:gs pos="100000">
                <a:srgbClr val="00B200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FFFFFF">
                <a:alpha val="27843"/>
              </a:srgb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000000"/>
              </a:solidFill>
            </a:endParaRPr>
          </a:p>
        </p:txBody>
      </p:sp>
      <p:graphicFrame>
        <p:nvGraphicFramePr>
          <p:cNvPr id="293922" name="Object 34"/>
          <p:cNvGraphicFramePr>
            <a:graphicFrameLocks/>
          </p:cNvGraphicFramePr>
          <p:nvPr/>
        </p:nvGraphicFramePr>
        <p:xfrm>
          <a:off x="4154488" y="1716088"/>
          <a:ext cx="46831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1" name="公式" r:id="rId13" imgW="90699" imgH="119062" progId="Equation.3">
                  <p:embed/>
                </p:oleObj>
              </mc:Choice>
              <mc:Fallback>
                <p:oleObj name="公式" r:id="rId13" imgW="90699" imgH="119062" progId="Equation.3">
                  <p:embed/>
                  <p:pic>
                    <p:nvPicPr>
                      <p:cNvPr id="0" name="Object 34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4488" y="1716088"/>
                        <a:ext cx="468312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3923" name="Oval 35"/>
          <p:cNvSpPr>
            <a:spLocks noChangeAspect="1" noChangeArrowheads="1"/>
          </p:cNvSpPr>
          <p:nvPr/>
        </p:nvSpPr>
        <p:spPr bwMode="auto">
          <a:xfrm>
            <a:off x="7580313" y="1741488"/>
            <a:ext cx="468312" cy="474662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AA0000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FFFFFF">
                <a:alpha val="25098"/>
              </a:srgb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000000"/>
              </a:solidFill>
            </a:endParaRPr>
          </a:p>
        </p:txBody>
      </p:sp>
      <p:graphicFrame>
        <p:nvGraphicFramePr>
          <p:cNvPr id="293924" name="Object 36"/>
          <p:cNvGraphicFramePr>
            <a:graphicFrameLocks noChangeAspect="1"/>
          </p:cNvGraphicFramePr>
          <p:nvPr/>
        </p:nvGraphicFramePr>
        <p:xfrm>
          <a:off x="7585075" y="1720850"/>
          <a:ext cx="449263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2" name="公式" r:id="rId15" imgW="99964" imgH="119062" progId="Equation.3">
                  <p:embed/>
                </p:oleObj>
              </mc:Choice>
              <mc:Fallback>
                <p:oleObj name="公式" r:id="rId15" imgW="99964" imgH="119062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5075" y="1720850"/>
                        <a:ext cx="449263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3925" name="Oval 37"/>
          <p:cNvSpPr>
            <a:spLocks noChangeAspect="1" noChangeArrowheads="1"/>
          </p:cNvSpPr>
          <p:nvPr/>
        </p:nvSpPr>
        <p:spPr bwMode="auto">
          <a:xfrm>
            <a:off x="6337300" y="1747838"/>
            <a:ext cx="460375" cy="466725"/>
          </a:xfrm>
          <a:prstGeom prst="ellipse">
            <a:avLst/>
          </a:prstGeom>
          <a:gradFill rotWithShape="0">
            <a:gsLst>
              <a:gs pos="0">
                <a:srgbClr val="00FF00"/>
              </a:gs>
              <a:gs pos="100000">
                <a:srgbClr val="00B200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FFFFFF">
                <a:alpha val="27843"/>
              </a:srgb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000000"/>
              </a:solidFill>
            </a:endParaRPr>
          </a:p>
        </p:txBody>
      </p:sp>
      <p:graphicFrame>
        <p:nvGraphicFramePr>
          <p:cNvPr id="293926" name="Object 38"/>
          <p:cNvGraphicFramePr>
            <a:graphicFrameLocks/>
          </p:cNvGraphicFramePr>
          <p:nvPr/>
        </p:nvGraphicFramePr>
        <p:xfrm>
          <a:off x="6345238" y="1724025"/>
          <a:ext cx="468312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3" name="公式" r:id="rId17" imgW="90699" imgH="119062" progId="Equation.3">
                  <p:embed/>
                </p:oleObj>
              </mc:Choice>
              <mc:Fallback>
                <p:oleObj name="公式" r:id="rId17" imgW="90699" imgH="119062" progId="Equation.3">
                  <p:embed/>
                  <p:pic>
                    <p:nvPicPr>
                      <p:cNvPr id="0" name="Object 38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5238" y="1724025"/>
                        <a:ext cx="468312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3927" name="Group 39"/>
          <p:cNvGrpSpPr>
            <a:grpSpLocks/>
          </p:cNvGrpSpPr>
          <p:nvPr/>
        </p:nvGrpSpPr>
        <p:grpSpPr bwMode="auto">
          <a:xfrm>
            <a:off x="6380170" y="1087437"/>
            <a:ext cx="427038" cy="531813"/>
            <a:chOff x="4018" y="382"/>
            <a:chExt cx="269" cy="335"/>
          </a:xfrm>
        </p:grpSpPr>
        <p:sp>
          <p:nvSpPr>
            <p:cNvPr id="25629" name="Line 40"/>
            <p:cNvSpPr>
              <a:spLocks noChangeAspect="1" noChangeShapeType="1"/>
            </p:cNvSpPr>
            <p:nvPr/>
          </p:nvSpPr>
          <p:spPr bwMode="auto">
            <a:xfrm>
              <a:off x="4039" y="710"/>
              <a:ext cx="222" cy="0"/>
            </a:xfrm>
            <a:prstGeom prst="line">
              <a:avLst/>
            </a:prstGeom>
            <a:noFill/>
            <a:ln w="31750">
              <a:solidFill>
                <a:srgbClr val="00FF00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25630" name="Object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11305770"/>
                </p:ext>
              </p:extLst>
            </p:nvPr>
          </p:nvGraphicFramePr>
          <p:xfrm>
            <a:off x="4018" y="382"/>
            <a:ext cx="269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24" name="Equation" r:id="rId19" imgW="152280" imgH="228600" progId="Equation.DSMT4">
                    <p:embed/>
                  </p:oleObj>
                </mc:Choice>
                <mc:Fallback>
                  <p:oleObj name="Equation" r:id="rId19" imgW="152280" imgH="228600" progId="Equation.DSMT4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8" y="382"/>
                          <a:ext cx="269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3930" name="Group 42"/>
          <p:cNvGrpSpPr>
            <a:grpSpLocks/>
          </p:cNvGrpSpPr>
          <p:nvPr/>
        </p:nvGrpSpPr>
        <p:grpSpPr bwMode="auto">
          <a:xfrm>
            <a:off x="7466019" y="1031925"/>
            <a:ext cx="628644" cy="601613"/>
            <a:chOff x="4759" y="364"/>
            <a:chExt cx="339" cy="362"/>
          </a:xfrm>
        </p:grpSpPr>
        <p:graphicFrame>
          <p:nvGraphicFramePr>
            <p:cNvPr id="25627" name="Object 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7511808"/>
                </p:ext>
              </p:extLst>
            </p:nvPr>
          </p:nvGraphicFramePr>
          <p:xfrm>
            <a:off x="4800" y="364"/>
            <a:ext cx="292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25" name="Equation" r:id="rId21" imgW="164880" imgH="228600" progId="Equation.DSMT4">
                    <p:embed/>
                  </p:oleObj>
                </mc:Choice>
                <mc:Fallback>
                  <p:oleObj name="Equation" r:id="rId21" imgW="164880" imgH="228600" progId="Equation.DSMT4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364"/>
                          <a:ext cx="292" cy="3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28" name="Line 44"/>
            <p:cNvSpPr>
              <a:spLocks noChangeAspect="1" noChangeShapeType="1"/>
            </p:cNvSpPr>
            <p:nvPr/>
          </p:nvSpPr>
          <p:spPr bwMode="auto">
            <a:xfrm>
              <a:off x="4759" y="726"/>
              <a:ext cx="339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graphicFrame>
        <p:nvGraphicFramePr>
          <p:cNvPr id="293933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118602"/>
              </p:ext>
            </p:extLst>
          </p:nvPr>
        </p:nvGraphicFramePr>
        <p:xfrm>
          <a:off x="6276578" y="5548628"/>
          <a:ext cx="1733947" cy="1027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6" name="Equation" r:id="rId23" imgW="774360" imgH="431640" progId="Equation.DSMT4">
                  <p:embed/>
                </p:oleObj>
              </mc:Choice>
              <mc:Fallback>
                <p:oleObj name="Equation" r:id="rId23" imgW="774360" imgH="431640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6578" y="5548628"/>
                        <a:ext cx="1733947" cy="10277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3934" name="Text Box 46"/>
          <p:cNvSpPr txBox="1">
            <a:spLocks noChangeArrowheads="1"/>
          </p:cNvSpPr>
          <p:nvPr/>
        </p:nvSpPr>
        <p:spPr bwMode="auto">
          <a:xfrm>
            <a:off x="641350" y="5664200"/>
            <a:ext cx="5219700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3429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001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573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717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buClr>
                <a:srgbClr val="FF9900"/>
              </a:buClr>
              <a:buSzPct val="80000"/>
              <a:buFont typeface="Monotype Sorts" pitchFamily="2" charset="2"/>
              <a:buChar char="v"/>
            </a:pPr>
            <a:r>
              <a:rPr kumimoji="0" lang="zh-CN" altLang="en-US">
                <a:solidFill>
                  <a:srgbClr val="00FFFF"/>
                </a:solidFill>
                <a:latin typeface="仿宋_GB2312" pitchFamily="49" charset="-122"/>
                <a:ea typeface="楷体_GB2312" pitchFamily="49" charset="-122"/>
              </a:rPr>
              <a:t>恢复系数</a:t>
            </a:r>
            <a:r>
              <a:rPr kumimoji="0" lang="zh-CN" altLang="en-US">
                <a:solidFill>
                  <a:srgbClr val="FFFFFF"/>
                </a:solidFill>
                <a:latin typeface="仿宋_GB2312" pitchFamily="49" charset="-122"/>
                <a:ea typeface="楷体_GB2312" pitchFamily="49" charset="-122"/>
              </a:rPr>
              <a:t>：碰撞后两球的分离速度与碰撞前两球的接近速度的比值。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3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3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3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3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3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3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3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3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93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93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93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93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93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93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93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93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93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93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93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3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3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3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39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39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39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39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39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39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39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39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93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939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939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93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93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901" grpId="0"/>
      <p:bldP spid="293903" grpId="0" build="p"/>
      <p:bldP spid="293904" grpId="0" animBg="1"/>
      <p:bldP spid="293909" grpId="0" animBg="1"/>
      <p:bldP spid="293914" grpId="0" animBg="1"/>
      <p:bldP spid="293915" grpId="0" animBg="1"/>
      <p:bldP spid="293916" grpId="0"/>
      <p:bldP spid="293917" grpId="0" animBg="1"/>
      <p:bldP spid="293918" grpId="0" animBg="1"/>
      <p:bldP spid="293919" grpId="0" animBg="1"/>
      <p:bldP spid="293921" grpId="0" animBg="1"/>
      <p:bldP spid="293923" grpId="0" animBg="1"/>
      <p:bldP spid="293925" grpId="0" animBg="1"/>
      <p:bldP spid="293934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85" name="Rectangle 13"/>
          <p:cNvSpPr>
            <a:spLocks noChangeAspect="1" noChangeArrowheads="1"/>
          </p:cNvSpPr>
          <p:nvPr/>
        </p:nvSpPr>
        <p:spPr bwMode="auto">
          <a:xfrm>
            <a:off x="2551113" y="1120775"/>
            <a:ext cx="4983162" cy="1397000"/>
          </a:xfrm>
          <a:prstGeom prst="rect">
            <a:avLst/>
          </a:prstGeom>
          <a:solidFill>
            <a:srgbClr val="0000CA">
              <a:alpha val="0"/>
            </a:srgbClr>
          </a:solidFill>
          <a:ln w="9525" algn="ctr">
            <a:solidFill>
              <a:srgbClr val="00CCFF">
                <a:alpha val="80000"/>
              </a:srgbClr>
            </a:solidFill>
            <a:miter lim="800000"/>
            <a:headEnd/>
            <a:tailEnd/>
          </a:ln>
          <a:effectLst>
            <a:outerShdw dist="35921" dir="2700000" algn="ctr" rotWithShape="0">
              <a:srgbClr val="0099CC">
                <a:alpha val="20000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kumimoji="0" lang="zh-CN" altLang="en-GB" b="0">
              <a:solidFill>
                <a:srgbClr val="0000CA"/>
              </a:solidFill>
              <a:effectDag name="">
                <a:cont type="tree" name="">
                  <a:effect ref="fillLine"/>
                  <a:outerShdw dist="38100" dir="13500000" algn="br">
                    <a:srgbClr val="5555FF"/>
                  </a:outerShdw>
                </a:cont>
                <a:cont type="tree" name="">
                  <a:effect ref="fillLine"/>
                  <a:outerShdw dist="38100" dir="2700000" algn="tl">
                    <a:srgbClr val="000079"/>
                  </a:outerShdw>
                </a:cont>
                <a:effect ref="fillLine"/>
              </a:effectDag>
              <a:ea typeface="楷体_GB2312" pitchFamily="49" charset="-122"/>
            </a:endParaRPr>
          </a:p>
          <a:p>
            <a:pPr algn="ctr" eaLnBrk="1" hangingPunct="1">
              <a:defRPr/>
            </a:pPr>
            <a:endParaRPr kumimoji="0" lang="zh-CN" altLang="en-GB" b="0">
              <a:solidFill>
                <a:srgbClr val="0000CA"/>
              </a:solidFill>
              <a:effectDag name="">
                <a:cont type="tree" name="">
                  <a:effect ref="fillLine"/>
                  <a:outerShdw dist="38100" dir="13500000" algn="br">
                    <a:srgbClr val="5555FF"/>
                  </a:outerShdw>
                </a:cont>
                <a:cont type="tree" name="">
                  <a:effect ref="fillLine"/>
                  <a:outerShdw dist="38100" dir="2700000" algn="tl">
                    <a:srgbClr val="000079"/>
                  </a:outerShdw>
                </a:cont>
                <a:effect ref="fillLine"/>
              </a:effectDag>
              <a:ea typeface="楷体_GB2312" pitchFamily="49" charset="-122"/>
            </a:endParaRPr>
          </a:p>
          <a:p>
            <a:pPr algn="ctr" eaLnBrk="1" hangingPunct="1">
              <a:defRPr/>
            </a:pPr>
            <a:endParaRPr kumimoji="0" lang="zh-CN" altLang="en-GB" b="0">
              <a:solidFill>
                <a:srgbClr val="0000CA"/>
              </a:solidFill>
              <a:effectDag name="">
                <a:cont type="tree" name="">
                  <a:effect ref="fillLine"/>
                  <a:outerShdw dist="38100" dir="13500000" algn="br">
                    <a:srgbClr val="5555FF"/>
                  </a:outerShdw>
                </a:cont>
                <a:cont type="tree" name="">
                  <a:effect ref="fillLine"/>
                  <a:outerShdw dist="38100" dir="2700000" algn="tl">
                    <a:srgbClr val="000079"/>
                  </a:outerShdw>
                </a:cont>
                <a:effect ref="fillLine"/>
              </a:effectDag>
              <a:ea typeface="楷体_GB2312" pitchFamily="49" charset="-122"/>
            </a:endParaRPr>
          </a:p>
          <a:p>
            <a:pPr algn="ctr" eaLnBrk="1" hangingPunct="1">
              <a:defRPr/>
            </a:pPr>
            <a:r>
              <a:rPr kumimoji="0" lang="en-US" altLang="zh-CN" b="0">
                <a:solidFill>
                  <a:srgbClr val="0000CA"/>
                </a:solidFill>
                <a:effectDag name="">
                  <a:cont type="tree" name="">
                    <a:effect ref="fillLine"/>
                    <a:outerShdw dist="38100" dir="13500000" algn="br">
                      <a:srgbClr val="5555FF"/>
                    </a:outerShdw>
                  </a:cont>
                  <a:cont type="tree" name="">
                    <a:effect ref="fillLine"/>
                    <a:outerShdw dist="38100" dir="2700000" algn="tl">
                      <a:srgbClr val="000079"/>
                    </a:outerShdw>
                  </a:cont>
                  <a:effect ref="fillLine"/>
                </a:effectDag>
                <a:ea typeface="楷体_GB2312" pitchFamily="49" charset="-122"/>
              </a:rPr>
              <a:t> </a:t>
            </a:r>
          </a:p>
        </p:txBody>
      </p:sp>
      <p:sp>
        <p:nvSpPr>
          <p:cNvPr id="310286" name="Rectangle 14"/>
          <p:cNvSpPr>
            <a:spLocks noChangeArrowheads="1"/>
          </p:cNvSpPr>
          <p:nvPr/>
        </p:nvSpPr>
        <p:spPr bwMode="auto">
          <a:xfrm>
            <a:off x="611188" y="476250"/>
            <a:ext cx="4038600" cy="53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1. 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完全弹性碰撞</a:t>
            </a:r>
            <a:r>
              <a:rPr lang="zh-CN" altLang="en-US" b="0">
                <a:solidFill>
                  <a:srgbClr val="FFFF00"/>
                </a:solidFill>
                <a:ea typeface="楷体_GB2312" pitchFamily="49" charset="-122"/>
              </a:rPr>
              <a:t> </a:t>
            </a:r>
          </a:p>
        </p:txBody>
      </p:sp>
      <p:sp>
        <p:nvSpPr>
          <p:cNvPr id="310287" name="Text Box 15"/>
          <p:cNvSpPr txBox="1">
            <a:spLocks noChangeArrowheads="1"/>
          </p:cNvSpPr>
          <p:nvPr/>
        </p:nvSpPr>
        <p:spPr bwMode="auto">
          <a:xfrm>
            <a:off x="792163" y="2697163"/>
            <a:ext cx="303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buClr>
                <a:srgbClr val="FFFFFF"/>
              </a:buClr>
              <a:buFont typeface="Monotype Sorts" pitchFamily="2" charset="2"/>
              <a:buNone/>
              <a:defRPr/>
            </a:pPr>
            <a:r>
              <a:rPr kumimoji="0"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系统动量守恒</a:t>
            </a:r>
          </a:p>
        </p:txBody>
      </p:sp>
      <p:graphicFrame>
        <p:nvGraphicFramePr>
          <p:cNvPr id="31028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21945"/>
              </p:ext>
            </p:extLst>
          </p:nvPr>
        </p:nvGraphicFramePr>
        <p:xfrm>
          <a:off x="3295650" y="2665808"/>
          <a:ext cx="3155038" cy="49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69" name="Equation" r:id="rId3" imgW="1663560" imgH="228600" progId="Equation.DSMT4">
                  <p:embed/>
                </p:oleObj>
              </mc:Choice>
              <mc:Fallback>
                <p:oleObj name="Equation" r:id="rId3" imgW="1663560" imgH="2286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5650" y="2665808"/>
                        <a:ext cx="3155038" cy="494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289" name="Text Box 17"/>
          <p:cNvSpPr txBox="1">
            <a:spLocks noChangeArrowheads="1"/>
          </p:cNvSpPr>
          <p:nvPr/>
        </p:nvSpPr>
        <p:spPr bwMode="auto">
          <a:xfrm>
            <a:off x="1181100" y="4867275"/>
            <a:ext cx="876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>
              <a:defRPr/>
            </a:pPr>
            <a:r>
              <a:rPr kumimoji="0"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则</a:t>
            </a:r>
          </a:p>
        </p:txBody>
      </p:sp>
      <p:graphicFrame>
        <p:nvGraphicFramePr>
          <p:cNvPr id="31029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351487"/>
              </p:ext>
            </p:extLst>
          </p:nvPr>
        </p:nvGraphicFramePr>
        <p:xfrm>
          <a:off x="3683151" y="4057193"/>
          <a:ext cx="2108988" cy="545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70" name="Equation" r:id="rId5" imgW="1066680" imgH="228600" progId="Equation.DSMT4">
                  <p:embed/>
                </p:oleObj>
              </mc:Choice>
              <mc:Fallback>
                <p:oleObj name="Equation" r:id="rId5" imgW="1066680" imgH="2286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151" y="4057193"/>
                        <a:ext cx="2108988" cy="5454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291" name="Text Box 19"/>
          <p:cNvSpPr txBox="1">
            <a:spLocks noChangeArrowheads="1"/>
          </p:cNvSpPr>
          <p:nvPr/>
        </p:nvSpPr>
        <p:spPr bwMode="auto">
          <a:xfrm>
            <a:off x="1085850" y="4067175"/>
            <a:ext cx="1847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kumimoji="0"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可得</a:t>
            </a:r>
          </a:p>
        </p:txBody>
      </p:sp>
      <p:sp>
        <p:nvSpPr>
          <p:cNvPr id="310292" name="Text Box 20"/>
          <p:cNvSpPr txBox="1">
            <a:spLocks noChangeArrowheads="1"/>
          </p:cNvSpPr>
          <p:nvPr/>
        </p:nvSpPr>
        <p:spPr bwMode="auto">
          <a:xfrm>
            <a:off x="787400" y="3363913"/>
            <a:ext cx="320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Clr>
                <a:srgbClr val="FFFFFF"/>
              </a:buClr>
              <a:buFont typeface="Monotype Sorts" pitchFamily="2" charset="2"/>
              <a:buNone/>
              <a:defRPr/>
            </a:pPr>
            <a:r>
              <a:rPr kumimoji="0"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系统动能守恒</a:t>
            </a:r>
          </a:p>
        </p:txBody>
      </p:sp>
      <p:graphicFrame>
        <p:nvGraphicFramePr>
          <p:cNvPr id="310293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9522186"/>
              </p:ext>
            </p:extLst>
          </p:nvPr>
        </p:nvGraphicFramePr>
        <p:xfrm>
          <a:off x="3093266" y="3175259"/>
          <a:ext cx="4381375" cy="87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71" name="Equation" r:id="rId7" imgW="2184120" imgH="393480" progId="Equation.DSMT4">
                  <p:embed/>
                </p:oleObj>
              </mc:Choice>
              <mc:Fallback>
                <p:oleObj name="Equation" r:id="rId7" imgW="2184120" imgH="39348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3266" y="3175259"/>
                        <a:ext cx="4381375" cy="87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9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712478"/>
              </p:ext>
            </p:extLst>
          </p:nvPr>
        </p:nvGraphicFramePr>
        <p:xfrm>
          <a:off x="2859717" y="4680882"/>
          <a:ext cx="4075399" cy="1030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72" name="Equation" r:id="rId9" imgW="2095200" imgH="482400" progId="Equation.DSMT4">
                  <p:embed/>
                </p:oleObj>
              </mc:Choice>
              <mc:Fallback>
                <p:oleObj name="Equation" r:id="rId9" imgW="2095200" imgH="4824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717" y="4680882"/>
                        <a:ext cx="4075399" cy="10309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9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612886"/>
              </p:ext>
            </p:extLst>
          </p:nvPr>
        </p:nvGraphicFramePr>
        <p:xfrm>
          <a:off x="2859339" y="5710116"/>
          <a:ext cx="4088925" cy="1031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73" name="Equation" r:id="rId11" imgW="2108160" imgH="482400" progId="Equation.DSMT4">
                  <p:embed/>
                </p:oleObj>
              </mc:Choice>
              <mc:Fallback>
                <p:oleObj name="Equation" r:id="rId11" imgW="2108160" imgH="4824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339" y="5710116"/>
                        <a:ext cx="4088925" cy="1031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0296" name="Group 24"/>
          <p:cNvGrpSpPr>
            <a:grpSpLocks noChangeAspect="1"/>
          </p:cNvGrpSpPr>
          <p:nvPr/>
        </p:nvGrpSpPr>
        <p:grpSpPr bwMode="auto">
          <a:xfrm>
            <a:off x="2790825" y="1223963"/>
            <a:ext cx="4332288" cy="900112"/>
            <a:chOff x="560" y="391"/>
            <a:chExt cx="3434" cy="714"/>
          </a:xfrm>
        </p:grpSpPr>
        <p:sp>
          <p:nvSpPr>
            <p:cNvPr id="26638" name="Oval 25"/>
            <p:cNvSpPr>
              <a:spLocks noChangeAspect="1" noChangeArrowheads="1"/>
            </p:cNvSpPr>
            <p:nvPr/>
          </p:nvSpPr>
          <p:spPr bwMode="auto">
            <a:xfrm>
              <a:off x="1566" y="791"/>
              <a:ext cx="295" cy="299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AA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>
                  <a:alpha val="25098"/>
                </a:srgb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0">
                <a:solidFill>
                  <a:srgbClr val="000000"/>
                </a:solidFill>
              </a:endParaRPr>
            </a:p>
          </p:txBody>
        </p:sp>
        <p:graphicFrame>
          <p:nvGraphicFramePr>
            <p:cNvPr id="26639" name="Object 26"/>
            <p:cNvGraphicFramePr>
              <a:graphicFrameLocks noChangeAspect="1"/>
            </p:cNvGraphicFramePr>
            <p:nvPr/>
          </p:nvGraphicFramePr>
          <p:xfrm>
            <a:off x="1575" y="775"/>
            <a:ext cx="283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574" name="公式" r:id="rId13" imgW="99964" imgH="119062" progId="Equation.3">
                    <p:embed/>
                  </p:oleObj>
                </mc:Choice>
                <mc:Fallback>
                  <p:oleObj name="公式" r:id="rId13" imgW="99964" imgH="119062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5" y="775"/>
                          <a:ext cx="283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6640" name="Group 27"/>
            <p:cNvGrpSpPr>
              <a:grpSpLocks noChangeAspect="1"/>
            </p:cNvGrpSpPr>
            <p:nvPr/>
          </p:nvGrpSpPr>
          <p:grpSpPr bwMode="auto">
            <a:xfrm>
              <a:off x="1569" y="396"/>
              <a:ext cx="288" cy="330"/>
              <a:chOff x="1569" y="396"/>
              <a:chExt cx="288" cy="330"/>
            </a:xfrm>
          </p:grpSpPr>
          <p:graphicFrame>
            <p:nvGraphicFramePr>
              <p:cNvPr id="26657" name="Object 28"/>
              <p:cNvGraphicFramePr>
                <a:graphicFrameLocks noChangeAspect="1"/>
              </p:cNvGraphicFramePr>
              <p:nvPr/>
            </p:nvGraphicFramePr>
            <p:xfrm>
              <a:off x="1569" y="396"/>
              <a:ext cx="288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575" name="公式" r:id="rId15" imgW="357431" imgH="357188" progId="Equation.3">
                      <p:embed/>
                    </p:oleObj>
                  </mc:Choice>
                  <mc:Fallback>
                    <p:oleObj name="公式" r:id="rId15" imgW="357431" imgH="357188" progId="Equation.3">
                      <p:embed/>
                      <p:pic>
                        <p:nvPicPr>
                          <p:cNvPr id="0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69" y="396"/>
                            <a:ext cx="288" cy="2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658" name="Line 29"/>
              <p:cNvSpPr>
                <a:spLocks noChangeAspect="1" noChangeShapeType="1"/>
              </p:cNvSpPr>
              <p:nvPr/>
            </p:nvSpPr>
            <p:spPr bwMode="auto">
              <a:xfrm>
                <a:off x="1615" y="726"/>
                <a:ext cx="222" cy="0"/>
              </a:xfrm>
              <a:prstGeom prst="line">
                <a:avLst/>
              </a:prstGeom>
              <a:noFill/>
              <a:ln w="28575">
                <a:solidFill>
                  <a:srgbClr val="66FF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641" name="Oval 30"/>
            <p:cNvSpPr>
              <a:spLocks noChangeAspect="1" noChangeArrowheads="1"/>
            </p:cNvSpPr>
            <p:nvPr/>
          </p:nvSpPr>
          <p:spPr bwMode="auto">
            <a:xfrm>
              <a:off x="783" y="798"/>
              <a:ext cx="290" cy="294"/>
            </a:xfrm>
            <a:prstGeom prst="ellipse">
              <a:avLst/>
            </a:prstGeom>
            <a:gradFill rotWithShape="0">
              <a:gsLst>
                <a:gs pos="0">
                  <a:srgbClr val="00FF00"/>
                </a:gs>
                <a:gs pos="100000">
                  <a:srgbClr val="00B2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>
                  <a:alpha val="27843"/>
                </a:srgb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0">
                <a:solidFill>
                  <a:srgbClr val="000000"/>
                </a:solidFill>
              </a:endParaRPr>
            </a:p>
          </p:txBody>
        </p:sp>
        <p:graphicFrame>
          <p:nvGraphicFramePr>
            <p:cNvPr id="26642" name="Object 31"/>
            <p:cNvGraphicFramePr>
              <a:graphicFrameLocks noChangeAspect="1"/>
            </p:cNvGraphicFramePr>
            <p:nvPr/>
          </p:nvGraphicFramePr>
          <p:xfrm>
            <a:off x="788" y="780"/>
            <a:ext cx="295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576" name="公式" r:id="rId17" imgW="90699" imgH="119062" progId="Equation.3">
                    <p:embed/>
                  </p:oleObj>
                </mc:Choice>
                <mc:Fallback>
                  <p:oleObj name="公式" r:id="rId17" imgW="90699" imgH="119062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8" y="780"/>
                          <a:ext cx="295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6643" name="Group 32"/>
            <p:cNvGrpSpPr>
              <a:grpSpLocks noChangeAspect="1"/>
            </p:cNvGrpSpPr>
            <p:nvPr/>
          </p:nvGrpSpPr>
          <p:grpSpPr bwMode="auto">
            <a:xfrm>
              <a:off x="791" y="391"/>
              <a:ext cx="339" cy="327"/>
              <a:chOff x="791" y="351"/>
              <a:chExt cx="339" cy="327"/>
            </a:xfrm>
          </p:grpSpPr>
          <p:graphicFrame>
            <p:nvGraphicFramePr>
              <p:cNvPr id="26655" name="Object 33"/>
              <p:cNvGraphicFramePr>
                <a:graphicFrameLocks noChangeAspect="1"/>
              </p:cNvGraphicFramePr>
              <p:nvPr/>
            </p:nvGraphicFramePr>
            <p:xfrm>
              <a:off x="847" y="351"/>
              <a:ext cx="272" cy="2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577" name="公式" r:id="rId19" imgW="328661" imgH="357188" progId="Equation.3">
                      <p:embed/>
                    </p:oleObj>
                  </mc:Choice>
                  <mc:Fallback>
                    <p:oleObj name="公式" r:id="rId19" imgW="328661" imgH="357188" progId="Equation.3">
                      <p:embed/>
                      <p:pic>
                        <p:nvPicPr>
                          <p:cNvPr id="0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47" y="351"/>
                            <a:ext cx="272" cy="27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656" name="Line 34"/>
              <p:cNvSpPr>
                <a:spLocks noChangeAspect="1" noChangeShapeType="1"/>
              </p:cNvSpPr>
              <p:nvPr/>
            </p:nvSpPr>
            <p:spPr bwMode="auto">
              <a:xfrm>
                <a:off x="791" y="678"/>
                <a:ext cx="339" cy="0"/>
              </a:xfrm>
              <a:prstGeom prst="line">
                <a:avLst/>
              </a:prstGeom>
              <a:noFill/>
              <a:ln w="28575">
                <a:solidFill>
                  <a:srgbClr val="00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644" name="Line 35"/>
            <p:cNvSpPr>
              <a:spLocks noChangeAspect="1" noChangeShapeType="1"/>
            </p:cNvSpPr>
            <p:nvPr/>
          </p:nvSpPr>
          <p:spPr bwMode="auto">
            <a:xfrm>
              <a:off x="560" y="1105"/>
              <a:ext cx="3434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645" name="Oval 36"/>
            <p:cNvSpPr>
              <a:spLocks noChangeAspect="1" noChangeArrowheads="1"/>
            </p:cNvSpPr>
            <p:nvPr/>
          </p:nvSpPr>
          <p:spPr bwMode="auto">
            <a:xfrm>
              <a:off x="3422" y="794"/>
              <a:ext cx="295" cy="299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AA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>
                  <a:alpha val="25098"/>
                </a:srgb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0">
                <a:solidFill>
                  <a:srgbClr val="000000"/>
                </a:solidFill>
              </a:endParaRPr>
            </a:p>
          </p:txBody>
        </p:sp>
        <p:graphicFrame>
          <p:nvGraphicFramePr>
            <p:cNvPr id="26646" name="Object 37"/>
            <p:cNvGraphicFramePr>
              <a:graphicFrameLocks noChangeAspect="1"/>
            </p:cNvGraphicFramePr>
            <p:nvPr/>
          </p:nvGraphicFramePr>
          <p:xfrm>
            <a:off x="3425" y="781"/>
            <a:ext cx="283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578" name="公式" r:id="rId21" imgW="99964" imgH="119062" progId="Equation.3">
                    <p:embed/>
                  </p:oleObj>
                </mc:Choice>
                <mc:Fallback>
                  <p:oleObj name="公式" r:id="rId21" imgW="99964" imgH="119062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5" y="781"/>
                          <a:ext cx="283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7" name="Oval 38"/>
            <p:cNvSpPr>
              <a:spLocks noChangeAspect="1" noChangeArrowheads="1"/>
            </p:cNvSpPr>
            <p:nvPr/>
          </p:nvSpPr>
          <p:spPr bwMode="auto">
            <a:xfrm>
              <a:off x="2639" y="798"/>
              <a:ext cx="290" cy="294"/>
            </a:xfrm>
            <a:prstGeom prst="ellipse">
              <a:avLst/>
            </a:prstGeom>
            <a:gradFill rotWithShape="0">
              <a:gsLst>
                <a:gs pos="0">
                  <a:srgbClr val="00FF00"/>
                </a:gs>
                <a:gs pos="100000">
                  <a:srgbClr val="00B2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>
                  <a:alpha val="27843"/>
                </a:srgb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0">
                <a:solidFill>
                  <a:srgbClr val="000000"/>
                </a:solidFill>
              </a:endParaRPr>
            </a:p>
          </p:txBody>
        </p:sp>
        <p:graphicFrame>
          <p:nvGraphicFramePr>
            <p:cNvPr id="26648" name="Object 39"/>
            <p:cNvGraphicFramePr>
              <a:graphicFrameLocks noChangeAspect="1"/>
            </p:cNvGraphicFramePr>
            <p:nvPr/>
          </p:nvGraphicFramePr>
          <p:xfrm>
            <a:off x="2644" y="783"/>
            <a:ext cx="295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579" name="公式" r:id="rId23" imgW="90699" imgH="119062" progId="Equation.3">
                    <p:embed/>
                  </p:oleObj>
                </mc:Choice>
                <mc:Fallback>
                  <p:oleObj name="公式" r:id="rId23" imgW="90699" imgH="119062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4" y="783"/>
                          <a:ext cx="295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6649" name="Group 40"/>
            <p:cNvGrpSpPr>
              <a:grpSpLocks noChangeAspect="1"/>
            </p:cNvGrpSpPr>
            <p:nvPr/>
          </p:nvGrpSpPr>
          <p:grpSpPr bwMode="auto">
            <a:xfrm>
              <a:off x="2687" y="399"/>
              <a:ext cx="222" cy="311"/>
              <a:chOff x="4039" y="399"/>
              <a:chExt cx="222" cy="311"/>
            </a:xfrm>
          </p:grpSpPr>
          <p:sp>
            <p:nvSpPr>
              <p:cNvPr id="26653" name="Line 41"/>
              <p:cNvSpPr>
                <a:spLocks noChangeAspect="1" noChangeShapeType="1"/>
              </p:cNvSpPr>
              <p:nvPr/>
            </p:nvSpPr>
            <p:spPr bwMode="auto">
              <a:xfrm>
                <a:off x="4039" y="710"/>
                <a:ext cx="222" cy="0"/>
              </a:xfrm>
              <a:prstGeom prst="line">
                <a:avLst/>
              </a:prstGeom>
              <a:noFill/>
              <a:ln w="31750">
                <a:solidFill>
                  <a:srgbClr val="00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graphicFrame>
            <p:nvGraphicFramePr>
              <p:cNvPr id="26654" name="Object 42"/>
              <p:cNvGraphicFramePr>
                <a:graphicFrameLocks noChangeAspect="1"/>
              </p:cNvGraphicFramePr>
              <p:nvPr/>
            </p:nvGraphicFramePr>
            <p:xfrm>
              <a:off x="4055" y="399"/>
              <a:ext cx="192" cy="2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580" name="公式" r:id="rId25" imgW="204804" imgH="357188" progId="Equation.3">
                      <p:embed/>
                    </p:oleObj>
                  </mc:Choice>
                  <mc:Fallback>
                    <p:oleObj name="公式" r:id="rId25" imgW="204804" imgH="357188" progId="Equation.3">
                      <p:embed/>
                      <p:pic>
                        <p:nvPicPr>
                          <p:cNvPr id="0" name="Object 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55" y="399"/>
                            <a:ext cx="192" cy="27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6650" name="Group 43"/>
            <p:cNvGrpSpPr>
              <a:grpSpLocks noChangeAspect="1"/>
            </p:cNvGrpSpPr>
            <p:nvPr/>
          </p:nvGrpSpPr>
          <p:grpSpPr bwMode="auto">
            <a:xfrm>
              <a:off x="3407" y="396"/>
              <a:ext cx="339" cy="330"/>
              <a:chOff x="4759" y="396"/>
              <a:chExt cx="339" cy="330"/>
            </a:xfrm>
          </p:grpSpPr>
          <p:graphicFrame>
            <p:nvGraphicFramePr>
              <p:cNvPr id="26651" name="Object 44"/>
              <p:cNvGraphicFramePr>
                <a:graphicFrameLocks noChangeAspect="1"/>
              </p:cNvGraphicFramePr>
              <p:nvPr/>
            </p:nvGraphicFramePr>
            <p:xfrm>
              <a:off x="4813" y="396"/>
              <a:ext cx="216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581" name="公式" r:id="rId27" imgW="242839" imgH="357188" progId="Equation.3">
                      <p:embed/>
                    </p:oleObj>
                  </mc:Choice>
                  <mc:Fallback>
                    <p:oleObj name="公式" r:id="rId27" imgW="242839" imgH="357188" progId="Equation.3">
                      <p:embed/>
                      <p:pic>
                        <p:nvPicPr>
                          <p:cNvPr id="0" name="Object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13" y="396"/>
                            <a:ext cx="216" cy="2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652" name="Line 45"/>
              <p:cNvSpPr>
                <a:spLocks noChangeAspect="1" noChangeShapeType="1"/>
              </p:cNvSpPr>
              <p:nvPr/>
            </p:nvSpPr>
            <p:spPr bwMode="auto">
              <a:xfrm>
                <a:off x="4759" y="726"/>
                <a:ext cx="339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0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0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0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0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0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0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10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285" grpId="0" animBg="1"/>
      <p:bldP spid="310286" grpId="0"/>
      <p:bldP spid="310287" grpId="0"/>
      <p:bldP spid="310289" grpId="0"/>
      <p:bldP spid="310291" grpId="0"/>
      <p:bldP spid="31029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0"/>
            <a:ext cx="5196599" cy="68580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57" name="Rectangle 13"/>
          <p:cNvSpPr>
            <a:spLocks noChangeAspect="1" noChangeArrowheads="1"/>
          </p:cNvSpPr>
          <p:nvPr/>
        </p:nvSpPr>
        <p:spPr bwMode="auto">
          <a:xfrm>
            <a:off x="5173663" y="873125"/>
            <a:ext cx="3687762" cy="1498600"/>
          </a:xfrm>
          <a:prstGeom prst="rect">
            <a:avLst/>
          </a:prstGeom>
          <a:solidFill>
            <a:srgbClr val="0000CA">
              <a:alpha val="0"/>
            </a:srgbClr>
          </a:solidFill>
          <a:ln w="9525" algn="ctr">
            <a:solidFill>
              <a:srgbClr val="00CCFF">
                <a:alpha val="80000"/>
              </a:srgbClr>
            </a:solidFill>
            <a:miter lim="800000"/>
            <a:headEnd/>
            <a:tailEnd/>
          </a:ln>
          <a:effectLst>
            <a:outerShdw dist="35921" dir="2700000" algn="ctr" rotWithShape="0">
              <a:srgbClr val="0099CC">
                <a:alpha val="20000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kumimoji="0" lang="zh-CN" altLang="en-GB" b="0">
              <a:solidFill>
                <a:srgbClr val="0000CA"/>
              </a:solidFill>
              <a:effectDag name="">
                <a:cont type="tree" name="">
                  <a:effect ref="fillLine"/>
                  <a:outerShdw dist="38100" dir="13500000" algn="br">
                    <a:srgbClr val="5555FF"/>
                  </a:outerShdw>
                </a:cont>
                <a:cont type="tree" name="">
                  <a:effect ref="fillLine"/>
                  <a:outerShdw dist="38100" dir="2700000" algn="tl">
                    <a:srgbClr val="000079"/>
                  </a:outerShdw>
                </a:cont>
                <a:effect ref="fillLine"/>
              </a:effectDag>
              <a:ea typeface="楷体_GB2312" pitchFamily="49" charset="-122"/>
            </a:endParaRPr>
          </a:p>
          <a:p>
            <a:pPr algn="ctr" eaLnBrk="1" hangingPunct="1">
              <a:defRPr/>
            </a:pPr>
            <a:endParaRPr kumimoji="0" lang="zh-CN" altLang="en-GB" b="0">
              <a:solidFill>
                <a:srgbClr val="0000CA"/>
              </a:solidFill>
              <a:effectDag name="">
                <a:cont type="tree" name="">
                  <a:effect ref="fillLine"/>
                  <a:outerShdw dist="38100" dir="13500000" algn="br">
                    <a:srgbClr val="5555FF"/>
                  </a:outerShdw>
                </a:cont>
                <a:cont type="tree" name="">
                  <a:effect ref="fillLine"/>
                  <a:outerShdw dist="38100" dir="2700000" algn="tl">
                    <a:srgbClr val="000079"/>
                  </a:outerShdw>
                </a:cont>
                <a:effect ref="fillLine"/>
              </a:effectDag>
              <a:ea typeface="楷体_GB2312" pitchFamily="49" charset="-122"/>
            </a:endParaRPr>
          </a:p>
          <a:p>
            <a:pPr algn="ctr" eaLnBrk="1" hangingPunct="1">
              <a:defRPr/>
            </a:pPr>
            <a:r>
              <a:rPr kumimoji="0" lang="en-US" altLang="zh-CN" b="0">
                <a:solidFill>
                  <a:srgbClr val="0000CA"/>
                </a:solidFill>
                <a:effectDag name="">
                  <a:cont type="tree" name="">
                    <a:effect ref="fillLine"/>
                    <a:outerShdw dist="38100" dir="13500000" algn="br">
                      <a:srgbClr val="5555FF"/>
                    </a:outerShdw>
                  </a:cont>
                  <a:cont type="tree" name="">
                    <a:effect ref="fillLine"/>
                    <a:outerShdw dist="38100" dir="2700000" algn="tl">
                      <a:srgbClr val="000079"/>
                    </a:outerShdw>
                  </a:cont>
                  <a:effect ref="fillLine"/>
                </a:effectDag>
                <a:ea typeface="楷体_GB2312" pitchFamily="49" charset="-122"/>
              </a:rPr>
              <a:t> </a:t>
            </a:r>
          </a:p>
        </p:txBody>
      </p:sp>
      <p:sp>
        <p:nvSpPr>
          <p:cNvPr id="313358" name="Text Box 14"/>
          <p:cNvSpPr txBox="1">
            <a:spLocks noChangeArrowheads="1"/>
          </p:cNvSpPr>
          <p:nvPr/>
        </p:nvSpPr>
        <p:spPr bwMode="auto">
          <a:xfrm>
            <a:off x="468313" y="3206750"/>
            <a:ext cx="1381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FFFF00"/>
              </a:buClr>
              <a:buFont typeface="Wingdings" pitchFamily="2" charset="2"/>
              <a:buChar char="Ø"/>
              <a:defRPr/>
            </a:pPr>
            <a:r>
              <a:rPr lang="en-US" altLang="zh-CN">
                <a:solidFill>
                  <a:srgbClr val="66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 </a:t>
            </a:r>
            <a:r>
              <a:rPr lang="zh-CN" altLang="en-US">
                <a:solidFill>
                  <a:srgbClr val="66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讨论</a:t>
            </a:r>
          </a:p>
        </p:txBody>
      </p:sp>
      <p:sp>
        <p:nvSpPr>
          <p:cNvPr id="313359" name="Text Box 15"/>
          <p:cNvSpPr txBox="1">
            <a:spLocks noChangeArrowheads="1"/>
          </p:cNvSpPr>
          <p:nvPr/>
        </p:nvSpPr>
        <p:spPr bwMode="auto">
          <a:xfrm>
            <a:off x="766763" y="3763963"/>
            <a:ext cx="4129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FFCC00"/>
              </a:buClr>
              <a:buSzPct val="80000"/>
              <a:buFont typeface="Wingdings" pitchFamily="2" charset="2"/>
              <a:buChar char="l"/>
              <a:defRPr/>
            </a:pPr>
            <a:r>
              <a:rPr lang="en-US" altLang="zh-CN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 </a:t>
            </a:r>
            <a:r>
              <a:rPr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完全弹性碰撞时</a:t>
            </a:r>
            <a:endParaRPr lang="zh-CN" altLang="en-US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13360" name="Text Box 16"/>
          <p:cNvSpPr txBox="1">
            <a:spLocks noChangeArrowheads="1"/>
          </p:cNvSpPr>
          <p:nvPr/>
        </p:nvSpPr>
        <p:spPr bwMode="auto">
          <a:xfrm>
            <a:off x="5295900" y="4511675"/>
            <a:ext cx="334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000000"/>
              </a:buClr>
              <a:buSzPct val="75000"/>
              <a:buFont typeface="Monotype Sorts" pitchFamily="2" charset="2"/>
              <a:buNone/>
              <a:defRPr/>
            </a:pPr>
            <a:r>
              <a:rPr lang="en-US" altLang="zh-CN" b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——</a:t>
            </a:r>
            <a:r>
              <a:rPr lang="zh-CN" altLang="en-US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两球交换速度</a:t>
            </a:r>
          </a:p>
        </p:txBody>
      </p:sp>
      <p:graphicFrame>
        <p:nvGraphicFramePr>
          <p:cNvPr id="313361" name="Object 17"/>
          <p:cNvGraphicFramePr>
            <a:graphicFrameLocks noChangeAspect="1"/>
          </p:cNvGraphicFramePr>
          <p:nvPr/>
        </p:nvGraphicFramePr>
        <p:xfrm>
          <a:off x="3025775" y="4587875"/>
          <a:ext cx="927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73" name="公式" r:id="rId3" imgW="824091" imgH="280890" progId="Equation.3">
                  <p:embed/>
                </p:oleObj>
              </mc:Choice>
              <mc:Fallback>
                <p:oleObj name="公式" r:id="rId3" imgW="824091" imgH="28089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5775" y="4587875"/>
                        <a:ext cx="9271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36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896128"/>
              </p:ext>
            </p:extLst>
          </p:nvPr>
        </p:nvGraphicFramePr>
        <p:xfrm>
          <a:off x="872725" y="1013877"/>
          <a:ext cx="4113241" cy="1043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74" name="Equation" r:id="rId5" imgW="2095200" imgH="482400" progId="Equation.DSMT4">
                  <p:embed/>
                </p:oleObj>
              </mc:Choice>
              <mc:Fallback>
                <p:oleObj name="Equation" r:id="rId5" imgW="2095200" imgH="4824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2725" y="1013877"/>
                        <a:ext cx="4113241" cy="10435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36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809550"/>
              </p:ext>
            </p:extLst>
          </p:nvPr>
        </p:nvGraphicFramePr>
        <p:xfrm>
          <a:off x="798923" y="2102267"/>
          <a:ext cx="4298024" cy="1083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75" name="Equation" r:id="rId7" imgW="2108160" imgH="482400" progId="Equation.DSMT4">
                  <p:embed/>
                </p:oleObj>
              </mc:Choice>
              <mc:Fallback>
                <p:oleObj name="Equation" r:id="rId7" imgW="2108160" imgH="4824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923" y="2102267"/>
                        <a:ext cx="4298024" cy="10839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364" name="Text Box 20"/>
          <p:cNvSpPr txBox="1">
            <a:spLocks noChangeArrowheads="1"/>
          </p:cNvSpPr>
          <p:nvPr/>
        </p:nvSpPr>
        <p:spPr bwMode="auto">
          <a:xfrm>
            <a:off x="754063" y="5211763"/>
            <a:ext cx="4129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FFCC00"/>
              </a:buClr>
              <a:buSzPct val="80000"/>
              <a:buFont typeface="Wingdings" pitchFamily="2" charset="2"/>
              <a:buChar char="l"/>
              <a:defRPr/>
            </a:pPr>
            <a:r>
              <a:rPr lang="en-US" altLang="zh-CN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 </a:t>
            </a:r>
            <a:r>
              <a:rPr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当</a:t>
            </a:r>
            <a:r>
              <a:rPr lang="en-US" altLang="zh-CN" i="1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m</a:t>
            </a:r>
            <a:r>
              <a:rPr lang="en-US" altLang="zh-CN" baseline="-2500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1</a:t>
            </a:r>
            <a:r>
              <a:rPr lang="en-US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 &lt;&lt; </a:t>
            </a:r>
            <a:r>
              <a:rPr lang="en-US" altLang="zh-CN" i="1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m</a:t>
            </a:r>
            <a:r>
              <a:rPr lang="en-US" altLang="zh-CN" baseline="-2500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2</a:t>
            </a:r>
            <a:r>
              <a:rPr lang="en-US" altLang="zh-CN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 </a:t>
            </a:r>
            <a:r>
              <a:rPr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，且</a:t>
            </a:r>
            <a:r>
              <a:rPr lang="en-US" altLang="zh-CN" i="1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v</a:t>
            </a:r>
            <a:r>
              <a:rPr lang="en-US" altLang="zh-CN" baseline="-2500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20 </a:t>
            </a:r>
            <a:r>
              <a:rPr lang="en-US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= 0</a:t>
            </a:r>
            <a:r>
              <a:rPr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时</a:t>
            </a:r>
          </a:p>
        </p:txBody>
      </p:sp>
      <p:graphicFrame>
        <p:nvGraphicFramePr>
          <p:cNvPr id="313365" name="Object 21"/>
          <p:cNvGraphicFramePr>
            <a:graphicFrameLocks noChangeAspect="1"/>
          </p:cNvGraphicFramePr>
          <p:nvPr/>
        </p:nvGraphicFramePr>
        <p:xfrm>
          <a:off x="4003675" y="4587875"/>
          <a:ext cx="1155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76" name="公式" r:id="rId9" imgW="1052301" imgH="280890" progId="Equation.3">
                  <p:embed/>
                </p:oleObj>
              </mc:Choice>
              <mc:Fallback>
                <p:oleObj name="公式" r:id="rId9" imgW="1052301" imgH="28089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3675" y="4587875"/>
                        <a:ext cx="11557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366" name="Object 22"/>
          <p:cNvGraphicFramePr>
            <a:graphicFrameLocks noChangeAspect="1"/>
          </p:cNvGraphicFramePr>
          <p:nvPr/>
        </p:nvGraphicFramePr>
        <p:xfrm>
          <a:off x="4695825" y="5280025"/>
          <a:ext cx="1092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77" name="公式" r:id="rId11" imgW="995249" imgH="280890" progId="Equation.3">
                  <p:embed/>
                </p:oleObj>
              </mc:Choice>
              <mc:Fallback>
                <p:oleObj name="公式" r:id="rId11" imgW="995249" imgH="28089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5825" y="5280025"/>
                        <a:ext cx="10922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367" name="Object 23"/>
          <p:cNvGraphicFramePr>
            <a:graphicFrameLocks noChangeAspect="1"/>
          </p:cNvGraphicFramePr>
          <p:nvPr/>
        </p:nvGraphicFramePr>
        <p:xfrm>
          <a:off x="5845175" y="5286375"/>
          <a:ext cx="1054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78" name="公式" r:id="rId13" imgW="957214" imgH="271657" progId="Equation.3">
                  <p:embed/>
                </p:oleObj>
              </mc:Choice>
              <mc:Fallback>
                <p:oleObj name="公式" r:id="rId13" imgW="957214" imgH="271657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5175" y="5286375"/>
                        <a:ext cx="10541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368" name="Text Box 24"/>
          <p:cNvSpPr txBox="1">
            <a:spLocks noChangeArrowheads="1"/>
          </p:cNvSpPr>
          <p:nvPr/>
        </p:nvSpPr>
        <p:spPr bwMode="auto">
          <a:xfrm>
            <a:off x="754063" y="5808663"/>
            <a:ext cx="4129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FFCC00"/>
              </a:buClr>
              <a:buSzPct val="80000"/>
              <a:buFont typeface="Wingdings" pitchFamily="2" charset="2"/>
              <a:buChar char="l"/>
              <a:defRPr/>
            </a:pPr>
            <a:r>
              <a:rPr lang="en-US" altLang="zh-CN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 </a:t>
            </a:r>
            <a:r>
              <a:rPr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当</a:t>
            </a:r>
            <a:r>
              <a:rPr lang="en-US" altLang="zh-CN" i="1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m</a:t>
            </a:r>
            <a:r>
              <a:rPr lang="en-US" altLang="zh-CN" baseline="-25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1</a:t>
            </a:r>
            <a:r>
              <a:rPr lang="en-US" altLang="zh-CN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 &gt;&gt; </a:t>
            </a:r>
            <a:r>
              <a:rPr lang="en-US" altLang="zh-CN" i="1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m</a:t>
            </a:r>
            <a:r>
              <a:rPr lang="en-US" altLang="zh-CN" baseline="-25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2</a:t>
            </a:r>
            <a:r>
              <a:rPr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，且</a:t>
            </a:r>
            <a:r>
              <a:rPr lang="en-US" altLang="zh-CN" i="1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v</a:t>
            </a:r>
            <a:r>
              <a:rPr lang="en-US" altLang="zh-CN" baseline="-2500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20 </a:t>
            </a:r>
            <a:r>
              <a:rPr lang="en-US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= 0</a:t>
            </a:r>
            <a:r>
              <a:rPr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时</a:t>
            </a:r>
            <a:endParaRPr lang="zh-CN" altLang="en-US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313369" name="Object 25"/>
          <p:cNvGraphicFramePr>
            <a:graphicFrameLocks noChangeAspect="1"/>
          </p:cNvGraphicFramePr>
          <p:nvPr/>
        </p:nvGraphicFramePr>
        <p:xfrm>
          <a:off x="4708525" y="5842000"/>
          <a:ext cx="914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79" name="公式" r:id="rId15" imgW="814339" imgH="280890" progId="Equation.3">
                  <p:embed/>
                </p:oleObj>
              </mc:Choice>
              <mc:Fallback>
                <p:oleObj name="公式" r:id="rId15" imgW="814339" imgH="28089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8525" y="5842000"/>
                        <a:ext cx="9144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370" name="Object 26"/>
          <p:cNvGraphicFramePr>
            <a:graphicFrameLocks noChangeAspect="1"/>
          </p:cNvGraphicFramePr>
          <p:nvPr/>
        </p:nvGraphicFramePr>
        <p:xfrm>
          <a:off x="5768975" y="5842000"/>
          <a:ext cx="1460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80" name="公式" r:id="rId17" imgW="1357556" imgH="280890" progId="Equation.3">
                  <p:embed/>
                </p:oleObj>
              </mc:Choice>
              <mc:Fallback>
                <p:oleObj name="公式" r:id="rId17" imgW="1357556" imgH="28089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8975" y="5842000"/>
                        <a:ext cx="1460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688" name="Group 27"/>
          <p:cNvGrpSpPr>
            <a:grpSpLocks noChangeAspect="1"/>
          </p:cNvGrpSpPr>
          <p:nvPr/>
        </p:nvGrpSpPr>
        <p:grpSpPr bwMode="auto">
          <a:xfrm>
            <a:off x="5337175" y="1103313"/>
            <a:ext cx="3390900" cy="900112"/>
            <a:chOff x="1604" y="1111"/>
            <a:chExt cx="2137" cy="567"/>
          </a:xfrm>
        </p:grpSpPr>
        <p:sp>
          <p:nvSpPr>
            <p:cNvPr id="28692" name="Oval 28"/>
            <p:cNvSpPr>
              <a:spLocks noChangeAspect="1" noChangeArrowheads="1"/>
            </p:cNvSpPr>
            <p:nvPr/>
          </p:nvSpPr>
          <p:spPr bwMode="auto">
            <a:xfrm>
              <a:off x="2235" y="1429"/>
              <a:ext cx="235" cy="237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AA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>
                  <a:alpha val="25098"/>
                </a:srgb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0">
                <a:solidFill>
                  <a:srgbClr val="000000"/>
                </a:solidFill>
              </a:endParaRPr>
            </a:p>
          </p:txBody>
        </p:sp>
        <p:graphicFrame>
          <p:nvGraphicFramePr>
            <p:cNvPr id="28693" name="Object 29"/>
            <p:cNvGraphicFramePr>
              <a:graphicFrameLocks noChangeAspect="1"/>
            </p:cNvGraphicFramePr>
            <p:nvPr/>
          </p:nvGraphicFramePr>
          <p:xfrm>
            <a:off x="2243" y="1416"/>
            <a:ext cx="225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81" name="公式" r:id="rId19" imgW="99964" imgH="119062" progId="Equation.3">
                    <p:embed/>
                  </p:oleObj>
                </mc:Choice>
                <mc:Fallback>
                  <p:oleObj name="公式" r:id="rId19" imgW="99964" imgH="119062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3" y="1416"/>
                          <a:ext cx="225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8694" name="Group 30"/>
            <p:cNvGrpSpPr>
              <a:grpSpLocks noChangeAspect="1"/>
            </p:cNvGrpSpPr>
            <p:nvPr/>
          </p:nvGrpSpPr>
          <p:grpSpPr bwMode="auto">
            <a:xfrm>
              <a:off x="2238" y="1115"/>
              <a:ext cx="229" cy="262"/>
              <a:chOff x="1569" y="396"/>
              <a:chExt cx="288" cy="330"/>
            </a:xfrm>
          </p:grpSpPr>
          <p:graphicFrame>
            <p:nvGraphicFramePr>
              <p:cNvPr id="28711" name="Object 31"/>
              <p:cNvGraphicFramePr>
                <a:graphicFrameLocks noChangeAspect="1"/>
              </p:cNvGraphicFramePr>
              <p:nvPr/>
            </p:nvGraphicFramePr>
            <p:xfrm>
              <a:off x="1569" y="396"/>
              <a:ext cx="288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982" name="公式" r:id="rId21" imgW="357431" imgH="357188" progId="Equation.3">
                      <p:embed/>
                    </p:oleObj>
                  </mc:Choice>
                  <mc:Fallback>
                    <p:oleObj name="公式" r:id="rId21" imgW="357431" imgH="357188" progId="Equation.3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69" y="396"/>
                            <a:ext cx="288" cy="2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712" name="Line 32"/>
              <p:cNvSpPr>
                <a:spLocks noChangeAspect="1" noChangeShapeType="1"/>
              </p:cNvSpPr>
              <p:nvPr/>
            </p:nvSpPr>
            <p:spPr bwMode="auto">
              <a:xfrm>
                <a:off x="1615" y="726"/>
                <a:ext cx="222" cy="0"/>
              </a:xfrm>
              <a:prstGeom prst="line">
                <a:avLst/>
              </a:prstGeom>
              <a:noFill/>
              <a:ln w="28575">
                <a:solidFill>
                  <a:srgbClr val="66FF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8695" name="Oval 33"/>
            <p:cNvSpPr>
              <a:spLocks noChangeAspect="1" noChangeArrowheads="1"/>
            </p:cNvSpPr>
            <p:nvPr/>
          </p:nvSpPr>
          <p:spPr bwMode="auto">
            <a:xfrm>
              <a:off x="1781" y="1434"/>
              <a:ext cx="231" cy="234"/>
            </a:xfrm>
            <a:prstGeom prst="ellipse">
              <a:avLst/>
            </a:prstGeom>
            <a:gradFill rotWithShape="0">
              <a:gsLst>
                <a:gs pos="0">
                  <a:srgbClr val="00FF00"/>
                </a:gs>
                <a:gs pos="100000">
                  <a:srgbClr val="00B2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>
                  <a:alpha val="27843"/>
                </a:srgb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0">
                <a:solidFill>
                  <a:srgbClr val="000000"/>
                </a:solidFill>
              </a:endParaRPr>
            </a:p>
          </p:txBody>
        </p:sp>
        <p:graphicFrame>
          <p:nvGraphicFramePr>
            <p:cNvPr id="28696" name="Object 34"/>
            <p:cNvGraphicFramePr>
              <a:graphicFrameLocks noChangeAspect="1"/>
            </p:cNvGraphicFramePr>
            <p:nvPr/>
          </p:nvGraphicFramePr>
          <p:xfrm>
            <a:off x="1785" y="1420"/>
            <a:ext cx="235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83" name="公式" r:id="rId23" imgW="90699" imgH="119062" progId="Equation.3">
                    <p:embed/>
                  </p:oleObj>
                </mc:Choice>
                <mc:Fallback>
                  <p:oleObj name="公式" r:id="rId23" imgW="90699" imgH="119062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5" y="1420"/>
                          <a:ext cx="235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8697" name="Group 35"/>
            <p:cNvGrpSpPr>
              <a:grpSpLocks noChangeAspect="1"/>
            </p:cNvGrpSpPr>
            <p:nvPr/>
          </p:nvGrpSpPr>
          <p:grpSpPr bwMode="auto">
            <a:xfrm>
              <a:off x="1788" y="1111"/>
              <a:ext cx="269" cy="260"/>
              <a:chOff x="791" y="351"/>
              <a:chExt cx="339" cy="327"/>
            </a:xfrm>
          </p:grpSpPr>
          <p:graphicFrame>
            <p:nvGraphicFramePr>
              <p:cNvPr id="28709" name="Object 36"/>
              <p:cNvGraphicFramePr>
                <a:graphicFrameLocks noChangeAspect="1"/>
              </p:cNvGraphicFramePr>
              <p:nvPr/>
            </p:nvGraphicFramePr>
            <p:xfrm>
              <a:off x="847" y="351"/>
              <a:ext cx="272" cy="2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984" name="公式" r:id="rId25" imgW="328661" imgH="357188" progId="Equation.3">
                      <p:embed/>
                    </p:oleObj>
                  </mc:Choice>
                  <mc:Fallback>
                    <p:oleObj name="公式" r:id="rId25" imgW="328661" imgH="357188" progId="Equation.3">
                      <p:embed/>
                      <p:pic>
                        <p:nvPicPr>
                          <p:cNvPr id="0" name="Object 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47" y="351"/>
                            <a:ext cx="272" cy="27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710" name="Line 37"/>
              <p:cNvSpPr>
                <a:spLocks noChangeAspect="1" noChangeShapeType="1"/>
              </p:cNvSpPr>
              <p:nvPr/>
            </p:nvSpPr>
            <p:spPr bwMode="auto">
              <a:xfrm>
                <a:off x="791" y="678"/>
                <a:ext cx="339" cy="0"/>
              </a:xfrm>
              <a:prstGeom prst="line">
                <a:avLst/>
              </a:prstGeom>
              <a:noFill/>
              <a:ln w="28575">
                <a:solidFill>
                  <a:srgbClr val="00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8698" name="Line 38"/>
            <p:cNvSpPr>
              <a:spLocks noChangeAspect="1" noChangeShapeType="1"/>
            </p:cNvSpPr>
            <p:nvPr/>
          </p:nvSpPr>
          <p:spPr bwMode="auto">
            <a:xfrm>
              <a:off x="1604" y="1678"/>
              <a:ext cx="2137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8699" name="Oval 39"/>
            <p:cNvSpPr>
              <a:spLocks noChangeAspect="1" noChangeArrowheads="1"/>
            </p:cNvSpPr>
            <p:nvPr/>
          </p:nvSpPr>
          <p:spPr bwMode="auto">
            <a:xfrm>
              <a:off x="3262" y="1431"/>
              <a:ext cx="235" cy="237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AA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>
                  <a:alpha val="25098"/>
                </a:srgb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0">
                <a:solidFill>
                  <a:srgbClr val="000000"/>
                </a:solidFill>
              </a:endParaRPr>
            </a:p>
          </p:txBody>
        </p:sp>
        <p:graphicFrame>
          <p:nvGraphicFramePr>
            <p:cNvPr id="28700" name="Object 40"/>
            <p:cNvGraphicFramePr>
              <a:graphicFrameLocks noChangeAspect="1"/>
            </p:cNvGraphicFramePr>
            <p:nvPr/>
          </p:nvGraphicFramePr>
          <p:xfrm>
            <a:off x="3265" y="1421"/>
            <a:ext cx="225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85" name="公式" r:id="rId27" imgW="99964" imgH="119062" progId="Equation.3">
                    <p:embed/>
                  </p:oleObj>
                </mc:Choice>
                <mc:Fallback>
                  <p:oleObj name="公式" r:id="rId27" imgW="99964" imgH="119062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5" y="1421"/>
                          <a:ext cx="225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01" name="Oval 41"/>
            <p:cNvSpPr>
              <a:spLocks noChangeAspect="1" noChangeArrowheads="1"/>
            </p:cNvSpPr>
            <p:nvPr/>
          </p:nvSpPr>
          <p:spPr bwMode="auto">
            <a:xfrm>
              <a:off x="2872" y="1434"/>
              <a:ext cx="231" cy="234"/>
            </a:xfrm>
            <a:prstGeom prst="ellipse">
              <a:avLst/>
            </a:prstGeom>
            <a:gradFill rotWithShape="0">
              <a:gsLst>
                <a:gs pos="0">
                  <a:srgbClr val="00FF00"/>
                </a:gs>
                <a:gs pos="100000">
                  <a:srgbClr val="00B2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>
                  <a:alpha val="27843"/>
                </a:srgb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0">
                <a:solidFill>
                  <a:srgbClr val="000000"/>
                </a:solidFill>
              </a:endParaRPr>
            </a:p>
          </p:txBody>
        </p:sp>
        <p:graphicFrame>
          <p:nvGraphicFramePr>
            <p:cNvPr id="28702" name="Object 42"/>
            <p:cNvGraphicFramePr>
              <a:graphicFrameLocks noChangeAspect="1"/>
            </p:cNvGraphicFramePr>
            <p:nvPr/>
          </p:nvGraphicFramePr>
          <p:xfrm>
            <a:off x="2876" y="1422"/>
            <a:ext cx="235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86" name="公式" r:id="rId29" imgW="90699" imgH="119062" progId="Equation.3">
                    <p:embed/>
                  </p:oleObj>
                </mc:Choice>
                <mc:Fallback>
                  <p:oleObj name="公式" r:id="rId29" imgW="90699" imgH="119062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6" y="1422"/>
                          <a:ext cx="235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8703" name="Group 43"/>
            <p:cNvGrpSpPr>
              <a:grpSpLocks noChangeAspect="1"/>
            </p:cNvGrpSpPr>
            <p:nvPr/>
          </p:nvGrpSpPr>
          <p:grpSpPr bwMode="auto">
            <a:xfrm>
              <a:off x="2910" y="1117"/>
              <a:ext cx="177" cy="247"/>
              <a:chOff x="4039" y="399"/>
              <a:chExt cx="222" cy="311"/>
            </a:xfrm>
          </p:grpSpPr>
          <p:sp>
            <p:nvSpPr>
              <p:cNvPr id="28707" name="Line 44"/>
              <p:cNvSpPr>
                <a:spLocks noChangeAspect="1" noChangeShapeType="1"/>
              </p:cNvSpPr>
              <p:nvPr/>
            </p:nvSpPr>
            <p:spPr bwMode="auto">
              <a:xfrm>
                <a:off x="4039" y="710"/>
                <a:ext cx="222" cy="0"/>
              </a:xfrm>
              <a:prstGeom prst="line">
                <a:avLst/>
              </a:prstGeom>
              <a:noFill/>
              <a:ln w="31750">
                <a:solidFill>
                  <a:srgbClr val="00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graphicFrame>
            <p:nvGraphicFramePr>
              <p:cNvPr id="28708" name="Object 45"/>
              <p:cNvGraphicFramePr>
                <a:graphicFrameLocks noChangeAspect="1"/>
              </p:cNvGraphicFramePr>
              <p:nvPr/>
            </p:nvGraphicFramePr>
            <p:xfrm>
              <a:off x="4055" y="399"/>
              <a:ext cx="192" cy="2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987" name="公式" r:id="rId31" imgW="204804" imgH="357188" progId="Equation.3">
                      <p:embed/>
                    </p:oleObj>
                  </mc:Choice>
                  <mc:Fallback>
                    <p:oleObj name="公式" r:id="rId31" imgW="204804" imgH="357188" progId="Equation.3">
                      <p:embed/>
                      <p:pic>
                        <p:nvPicPr>
                          <p:cNvPr id="0" name="Object 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55" y="399"/>
                            <a:ext cx="192" cy="27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8704" name="Group 46"/>
            <p:cNvGrpSpPr>
              <a:grpSpLocks noChangeAspect="1"/>
            </p:cNvGrpSpPr>
            <p:nvPr/>
          </p:nvGrpSpPr>
          <p:grpSpPr bwMode="auto">
            <a:xfrm>
              <a:off x="3251" y="1115"/>
              <a:ext cx="269" cy="262"/>
              <a:chOff x="4759" y="396"/>
              <a:chExt cx="339" cy="330"/>
            </a:xfrm>
          </p:grpSpPr>
          <p:graphicFrame>
            <p:nvGraphicFramePr>
              <p:cNvPr id="28705" name="Object 47"/>
              <p:cNvGraphicFramePr>
                <a:graphicFrameLocks noChangeAspect="1"/>
              </p:cNvGraphicFramePr>
              <p:nvPr/>
            </p:nvGraphicFramePr>
            <p:xfrm>
              <a:off x="4813" y="396"/>
              <a:ext cx="216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988" name="公式" r:id="rId33" imgW="242839" imgH="357188" progId="Equation.3">
                      <p:embed/>
                    </p:oleObj>
                  </mc:Choice>
                  <mc:Fallback>
                    <p:oleObj name="公式" r:id="rId33" imgW="242839" imgH="357188" progId="Equation.3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13" y="396"/>
                            <a:ext cx="216" cy="2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706" name="Line 48"/>
              <p:cNvSpPr>
                <a:spLocks noChangeAspect="1" noChangeShapeType="1"/>
              </p:cNvSpPr>
              <p:nvPr/>
            </p:nvSpPr>
            <p:spPr bwMode="auto">
              <a:xfrm>
                <a:off x="4759" y="726"/>
                <a:ext cx="339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13393" name="Text Box 49"/>
          <p:cNvSpPr txBox="1">
            <a:spLocks noChangeArrowheads="1"/>
          </p:cNvSpPr>
          <p:nvPr/>
        </p:nvSpPr>
        <p:spPr bwMode="auto">
          <a:xfrm>
            <a:off x="754063" y="4510088"/>
            <a:ext cx="4129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buClr>
                <a:srgbClr val="FFCC00"/>
              </a:buClr>
              <a:buSzPct val="80000"/>
              <a:buFont typeface="Wingdings" pitchFamily="2" charset="2"/>
              <a:buChar char="l"/>
              <a:defRPr/>
            </a:pPr>
            <a:r>
              <a:rPr lang="en-US" altLang="zh-CN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 </a:t>
            </a:r>
            <a:r>
              <a:rPr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当</a:t>
            </a:r>
            <a:r>
              <a:rPr lang="en-US" altLang="zh-CN" i="1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m</a:t>
            </a:r>
            <a:r>
              <a:rPr lang="en-US" altLang="zh-CN" baseline="-2500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1 </a:t>
            </a:r>
            <a:r>
              <a:rPr lang="en-US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= </a:t>
            </a:r>
            <a:r>
              <a:rPr lang="en-US" altLang="zh-CN" i="1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m</a:t>
            </a:r>
            <a:r>
              <a:rPr lang="en-US" altLang="zh-CN" baseline="-2500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2</a:t>
            </a:r>
            <a:r>
              <a:rPr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时</a:t>
            </a:r>
            <a:endParaRPr lang="zh-CN" altLang="en-US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313394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220259"/>
              </p:ext>
            </p:extLst>
          </p:nvPr>
        </p:nvGraphicFramePr>
        <p:xfrm>
          <a:off x="3867410" y="3542604"/>
          <a:ext cx="2056879" cy="985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89" name="Equation" r:id="rId35" imgW="977760" imgH="431640" progId="Equation.DSMT4">
                  <p:embed/>
                </p:oleObj>
              </mc:Choice>
              <mc:Fallback>
                <p:oleObj name="Equation" r:id="rId35" imgW="977760" imgH="431640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7410" y="3542604"/>
                        <a:ext cx="2056879" cy="9856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9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7067769"/>
              </p:ext>
            </p:extLst>
          </p:nvPr>
        </p:nvGraphicFramePr>
        <p:xfrm>
          <a:off x="939891" y="418883"/>
          <a:ext cx="1978774" cy="550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90" name="Equation" r:id="rId37" imgW="1066680" imgH="228600" progId="Equation.DSMT4">
                  <p:embed/>
                </p:oleObj>
              </mc:Choice>
              <mc:Fallback>
                <p:oleObj name="Equation" r:id="rId37" imgW="1066680" imgH="2286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91" y="418883"/>
                        <a:ext cx="1978774" cy="5501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3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3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3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3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3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3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1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13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1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358" grpId="0" autoUpdateAnimBg="0"/>
      <p:bldP spid="313359" grpId="0" autoUpdateAnimBg="0"/>
      <p:bldP spid="313360" grpId="0"/>
      <p:bldP spid="313364" grpId="0" autoUpdateAnimBg="0"/>
      <p:bldP spid="313368" grpId="0" autoUpdateAnimBg="0"/>
      <p:bldP spid="313393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82" name="Rectangle 14"/>
          <p:cNvSpPr>
            <a:spLocks noChangeArrowheads="1"/>
          </p:cNvSpPr>
          <p:nvPr/>
        </p:nvSpPr>
        <p:spPr bwMode="auto">
          <a:xfrm>
            <a:off x="649288" y="333375"/>
            <a:ext cx="4038600" cy="53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2. 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完全非弹性碰撞</a:t>
            </a:r>
            <a:r>
              <a:rPr lang="zh-CN" altLang="en-US" b="0">
                <a:solidFill>
                  <a:srgbClr val="FFFF00"/>
                </a:solidFill>
                <a:ea typeface="楷体_GB2312" pitchFamily="49" charset="-122"/>
              </a:rPr>
              <a:t> </a:t>
            </a:r>
          </a:p>
        </p:txBody>
      </p:sp>
      <p:sp>
        <p:nvSpPr>
          <p:cNvPr id="314402" name="Text Box 34"/>
          <p:cNvSpPr txBox="1">
            <a:spLocks noChangeArrowheads="1"/>
          </p:cNvSpPr>
          <p:nvPr/>
        </p:nvSpPr>
        <p:spPr bwMode="auto">
          <a:xfrm>
            <a:off x="1055688" y="2513013"/>
            <a:ext cx="578802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buClr>
                <a:srgbClr val="FFFFFF"/>
              </a:buClr>
              <a:buFont typeface="Monotype Sorts" pitchFamily="2" charset="2"/>
              <a:buNone/>
              <a:defRPr/>
            </a:pPr>
            <a:r>
              <a:rPr kumimoji="0" lang="zh-CN" alt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系统动量守恒，且以</a:t>
            </a:r>
            <a:r>
              <a:rPr kumimoji="0" lang="zh-CN" altLang="en-US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共同速度</a:t>
            </a:r>
            <a:r>
              <a:rPr kumimoji="0" lang="zh-CN" alt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运动，则</a:t>
            </a:r>
          </a:p>
        </p:txBody>
      </p:sp>
      <p:graphicFrame>
        <p:nvGraphicFramePr>
          <p:cNvPr id="314403" name="Object 35"/>
          <p:cNvGraphicFramePr>
            <a:graphicFrameLocks noChangeAspect="1"/>
          </p:cNvGraphicFramePr>
          <p:nvPr/>
        </p:nvGraphicFramePr>
        <p:xfrm>
          <a:off x="2776538" y="3081338"/>
          <a:ext cx="32369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2" name="公式" r:id="rId3" imgW="3138374" imgH="280890" progId="Equation.3">
                  <p:embed/>
                </p:oleObj>
              </mc:Choice>
              <mc:Fallback>
                <p:oleObj name="公式" r:id="rId3" imgW="3138374" imgH="280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6538" y="3081338"/>
                        <a:ext cx="323691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404" name="Text Box 36"/>
          <p:cNvSpPr txBox="1">
            <a:spLocks noChangeArrowheads="1"/>
          </p:cNvSpPr>
          <p:nvPr/>
        </p:nvSpPr>
        <p:spPr bwMode="auto">
          <a:xfrm>
            <a:off x="1403350" y="3641725"/>
            <a:ext cx="1485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可得</a:t>
            </a:r>
          </a:p>
        </p:txBody>
      </p:sp>
      <p:sp>
        <p:nvSpPr>
          <p:cNvPr id="314405" name="Text Box 37"/>
          <p:cNvSpPr txBox="1">
            <a:spLocks noChangeArrowheads="1"/>
          </p:cNvSpPr>
          <p:nvPr/>
        </p:nvSpPr>
        <p:spPr bwMode="auto">
          <a:xfrm>
            <a:off x="1416050" y="4333875"/>
            <a:ext cx="191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0000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lang="zh-CN" alt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动能变化</a:t>
            </a:r>
            <a:endParaRPr lang="en-US" altLang="zh-CN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楷体_GB2312" pitchFamily="49" charset="-122"/>
            </a:endParaRPr>
          </a:p>
        </p:txBody>
      </p:sp>
      <p:graphicFrame>
        <p:nvGraphicFramePr>
          <p:cNvPr id="314406" name="Object 38"/>
          <p:cNvGraphicFramePr>
            <a:graphicFrameLocks noChangeAspect="1"/>
          </p:cNvGraphicFramePr>
          <p:nvPr/>
        </p:nvGraphicFramePr>
        <p:xfrm>
          <a:off x="3087688" y="3513138"/>
          <a:ext cx="21320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3" name="公式" r:id="rId5" imgW="2033409" imgH="700282" progId="Equation.3">
                  <p:embed/>
                </p:oleObj>
              </mc:Choice>
              <mc:Fallback>
                <p:oleObj name="公式" r:id="rId5" imgW="2033409" imgH="70028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7688" y="3513138"/>
                        <a:ext cx="2132012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408" name="Object 40"/>
          <p:cNvGraphicFramePr>
            <a:graphicFrameLocks noChangeAspect="1"/>
          </p:cNvGraphicFramePr>
          <p:nvPr/>
        </p:nvGraphicFramePr>
        <p:xfrm>
          <a:off x="3348038" y="4967288"/>
          <a:ext cx="26908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4" name="公式" r:id="rId7" imgW="2595644" imgH="738188" progId="Equation.3">
                  <p:embed/>
                </p:oleObj>
              </mc:Choice>
              <mc:Fallback>
                <p:oleObj name="公式" r:id="rId7" imgW="2595644" imgH="73818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4967288"/>
                        <a:ext cx="2690812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409" name="Object 41"/>
          <p:cNvGraphicFramePr>
            <a:graphicFrameLocks noChangeAspect="1"/>
          </p:cNvGraphicFramePr>
          <p:nvPr/>
        </p:nvGraphicFramePr>
        <p:xfrm>
          <a:off x="6084888" y="5237163"/>
          <a:ext cx="419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5" name="公式" r:id="rId9" imgW="318909" imgH="176407" progId="Equation.3">
                  <p:embed/>
                </p:oleObj>
              </mc:Choice>
              <mc:Fallback>
                <p:oleObj name="公式" r:id="rId9" imgW="318909" imgH="1764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5237163"/>
                        <a:ext cx="4191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410" name="Text Box 42"/>
          <p:cNvSpPr txBox="1">
            <a:spLocks noChangeArrowheads="1"/>
          </p:cNvSpPr>
          <p:nvPr/>
        </p:nvSpPr>
        <p:spPr bwMode="auto">
          <a:xfrm>
            <a:off x="1473200" y="5849938"/>
            <a:ext cx="1765300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3429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8001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2573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7145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1717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5000"/>
              </a:lnSpc>
              <a:buClr>
                <a:srgbClr val="FFCC00"/>
              </a:buClr>
              <a:buSzPct val="80000"/>
              <a:buFont typeface="Monotype Sorts" pitchFamily="2" charset="2"/>
              <a:buNone/>
            </a:pP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恢复系数</a:t>
            </a:r>
          </a:p>
        </p:txBody>
      </p:sp>
      <p:graphicFrame>
        <p:nvGraphicFramePr>
          <p:cNvPr id="314411" name="Object 43"/>
          <p:cNvGraphicFramePr>
            <a:graphicFrameLocks noChangeAspect="1"/>
          </p:cNvGraphicFramePr>
          <p:nvPr/>
        </p:nvGraphicFramePr>
        <p:xfrm>
          <a:off x="3190875" y="5797550"/>
          <a:ext cx="19431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6" name="公式" r:id="rId11" imgW="1843234" imgH="700282" progId="Equation.3">
                  <p:embed/>
                </p:oleObj>
              </mc:Choice>
              <mc:Fallback>
                <p:oleObj name="公式" r:id="rId11" imgW="1843234" imgH="70028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875" y="5797550"/>
                        <a:ext cx="19431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76200" cmpd="tri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06" name="Object 34"/>
          <p:cNvGraphicFramePr>
            <a:graphicFrameLocks noChangeAspect="1"/>
          </p:cNvGraphicFramePr>
          <p:nvPr/>
        </p:nvGraphicFramePr>
        <p:xfrm>
          <a:off x="2916238" y="4221163"/>
          <a:ext cx="568960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7" name="Equation" r:id="rId13" imgW="2919429" imgH="347468" progId="Equation.DSMT4">
                  <p:embed/>
                </p:oleObj>
              </mc:Choice>
              <mc:Fallback>
                <p:oleObj name="Equation" r:id="rId13" imgW="2919429" imgH="34746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221163"/>
                        <a:ext cx="5689600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707" name="Picture 3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908050"/>
            <a:ext cx="4103687" cy="147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96989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4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4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4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4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4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4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14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14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14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382" grpId="0"/>
      <p:bldP spid="314402" grpId="0"/>
      <p:bldP spid="314404" grpId="0" autoUpdateAnimBg="0"/>
      <p:bldP spid="314405" grpId="0" autoUpdateAnimBg="0"/>
      <p:bldP spid="314410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3" name="Rectangle 13"/>
          <p:cNvSpPr>
            <a:spLocks noChangeAspect="1" noChangeArrowheads="1"/>
          </p:cNvSpPr>
          <p:nvPr/>
        </p:nvSpPr>
        <p:spPr bwMode="auto">
          <a:xfrm>
            <a:off x="3262313" y="1125538"/>
            <a:ext cx="3763962" cy="1146175"/>
          </a:xfrm>
          <a:prstGeom prst="rect">
            <a:avLst/>
          </a:prstGeom>
          <a:solidFill>
            <a:srgbClr val="0000CA">
              <a:alpha val="0"/>
            </a:srgbClr>
          </a:solidFill>
          <a:ln w="9525" algn="ctr">
            <a:solidFill>
              <a:srgbClr val="B2B2B2">
                <a:alpha val="50000"/>
              </a:srgbClr>
            </a:solidFill>
            <a:miter lim="800000"/>
            <a:headEnd/>
            <a:tailEnd/>
          </a:ln>
          <a:effectLst>
            <a:outerShdw dist="35921" dir="2700000" algn="ctr" rotWithShape="0">
              <a:srgbClr val="0099CC">
                <a:alpha val="20000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kumimoji="0" lang="zh-CN" altLang="en-GB" b="0">
              <a:solidFill>
                <a:srgbClr val="0000CA"/>
              </a:solidFill>
              <a:effectDag name="">
                <a:cont type="tree" name="">
                  <a:effect ref="fillLine"/>
                  <a:outerShdw dist="38100" dir="13500000" algn="br">
                    <a:srgbClr val="5555FF"/>
                  </a:outerShdw>
                </a:cont>
                <a:cont type="tree" name="">
                  <a:effect ref="fillLine"/>
                  <a:outerShdw dist="38100" dir="2700000" algn="tl">
                    <a:srgbClr val="000079"/>
                  </a:outerShdw>
                </a:cont>
                <a:effect ref="fillLine"/>
              </a:effectDag>
              <a:ea typeface="楷体_GB2312" pitchFamily="49" charset="-122"/>
            </a:endParaRPr>
          </a:p>
          <a:p>
            <a:pPr algn="ctr" eaLnBrk="1" hangingPunct="1">
              <a:defRPr/>
            </a:pPr>
            <a:endParaRPr kumimoji="0" lang="zh-CN" altLang="en-GB" b="0">
              <a:solidFill>
                <a:srgbClr val="0000CA"/>
              </a:solidFill>
              <a:effectDag name="">
                <a:cont type="tree" name="">
                  <a:effect ref="fillLine"/>
                  <a:outerShdw dist="38100" dir="13500000" algn="br">
                    <a:srgbClr val="5555FF"/>
                  </a:outerShdw>
                </a:cont>
                <a:cont type="tree" name="">
                  <a:effect ref="fillLine"/>
                  <a:outerShdw dist="38100" dir="2700000" algn="tl">
                    <a:srgbClr val="000079"/>
                  </a:outerShdw>
                </a:cont>
                <a:effect ref="fillLine"/>
              </a:effectDag>
              <a:ea typeface="楷体_GB2312" pitchFamily="49" charset="-122"/>
            </a:endParaRPr>
          </a:p>
          <a:p>
            <a:pPr algn="ctr" eaLnBrk="1" hangingPunct="1">
              <a:defRPr/>
            </a:pPr>
            <a:endParaRPr kumimoji="0" lang="zh-CN" altLang="en-GB" b="0">
              <a:solidFill>
                <a:srgbClr val="0000CA"/>
              </a:solidFill>
              <a:effectDag name="">
                <a:cont type="tree" name="">
                  <a:effect ref="fillLine"/>
                  <a:outerShdw dist="38100" dir="13500000" algn="br">
                    <a:srgbClr val="5555FF"/>
                  </a:outerShdw>
                </a:cont>
                <a:cont type="tree" name="">
                  <a:effect ref="fillLine"/>
                  <a:outerShdw dist="38100" dir="2700000" algn="tl">
                    <a:srgbClr val="000079"/>
                  </a:outerShdw>
                </a:cont>
                <a:effect ref="fillLine"/>
              </a:effectDag>
              <a:ea typeface="楷体_GB2312" pitchFamily="49" charset="-122"/>
            </a:endParaRPr>
          </a:p>
          <a:p>
            <a:pPr algn="ctr" eaLnBrk="1" hangingPunct="1">
              <a:defRPr/>
            </a:pPr>
            <a:r>
              <a:rPr kumimoji="0" lang="en-US" altLang="zh-CN" b="0">
                <a:solidFill>
                  <a:srgbClr val="0000CA"/>
                </a:solidFill>
                <a:effectDag name="">
                  <a:cont type="tree" name="">
                    <a:effect ref="fillLine"/>
                    <a:outerShdw dist="38100" dir="13500000" algn="br">
                      <a:srgbClr val="5555FF"/>
                    </a:outerShdw>
                  </a:cont>
                  <a:cont type="tree" name="">
                    <a:effect ref="fillLine"/>
                    <a:outerShdw dist="38100" dir="2700000" algn="tl">
                      <a:srgbClr val="000079"/>
                    </a:outerShdw>
                  </a:cont>
                  <a:effect ref="fillLine"/>
                </a:effectDag>
                <a:ea typeface="楷体_GB2312" pitchFamily="49" charset="-122"/>
              </a:rPr>
              <a:t> </a:t>
            </a:r>
          </a:p>
        </p:txBody>
      </p:sp>
      <p:sp>
        <p:nvSpPr>
          <p:cNvPr id="317454" name="Rectangle 14"/>
          <p:cNvSpPr>
            <a:spLocks noChangeArrowheads="1"/>
          </p:cNvSpPr>
          <p:nvPr/>
        </p:nvSpPr>
        <p:spPr bwMode="auto">
          <a:xfrm>
            <a:off x="671513" y="487363"/>
            <a:ext cx="4038600" cy="53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3. 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非完全弹性碰撞</a:t>
            </a:r>
            <a:r>
              <a:rPr lang="zh-CN" altLang="en-US" b="0">
                <a:solidFill>
                  <a:srgbClr val="FFFF00"/>
                </a:solidFill>
                <a:ea typeface="楷体_GB2312" pitchFamily="49" charset="-122"/>
              </a:rPr>
              <a:t> </a:t>
            </a:r>
          </a:p>
        </p:txBody>
      </p:sp>
      <p:sp>
        <p:nvSpPr>
          <p:cNvPr id="317455" name="Text Box 15"/>
          <p:cNvSpPr txBox="1">
            <a:spLocks noChangeArrowheads="1"/>
          </p:cNvSpPr>
          <p:nvPr/>
        </p:nvSpPr>
        <p:spPr bwMode="auto">
          <a:xfrm>
            <a:off x="1063625" y="2386013"/>
            <a:ext cx="303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buClr>
                <a:srgbClr val="FFFFFF"/>
              </a:buClr>
              <a:buFont typeface="Monotype Sorts" pitchFamily="2" charset="2"/>
              <a:buNone/>
              <a:defRPr/>
            </a:pPr>
            <a:r>
              <a:rPr kumimoji="0"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系统动量守恒</a:t>
            </a:r>
          </a:p>
        </p:txBody>
      </p:sp>
      <p:graphicFrame>
        <p:nvGraphicFramePr>
          <p:cNvPr id="317456" name="Object 16"/>
          <p:cNvGraphicFramePr>
            <a:graphicFrameLocks noChangeAspect="1"/>
          </p:cNvGraphicFramePr>
          <p:nvPr/>
        </p:nvGraphicFramePr>
        <p:xfrm>
          <a:off x="1522413" y="2863850"/>
          <a:ext cx="33258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6" name="公式" r:id="rId3" imgW="3224196" imgH="280890" progId="Equation.3">
                  <p:embed/>
                </p:oleObj>
              </mc:Choice>
              <mc:Fallback>
                <p:oleObj name="公式" r:id="rId3" imgW="3224196" imgH="280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2413" y="2863850"/>
                        <a:ext cx="332581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57" name="AutoShape 17"/>
          <p:cNvSpPr>
            <a:spLocks noChangeArrowheads="1"/>
          </p:cNvSpPr>
          <p:nvPr/>
        </p:nvSpPr>
        <p:spPr bwMode="auto">
          <a:xfrm>
            <a:off x="5076825" y="2924175"/>
            <a:ext cx="746125" cy="304800"/>
          </a:xfrm>
          <a:prstGeom prst="leftArrow">
            <a:avLst>
              <a:gd name="adj1" fmla="val 44787"/>
              <a:gd name="adj2" fmla="val 148110"/>
            </a:avLst>
          </a:prstGeom>
          <a:solidFill>
            <a:srgbClr val="33CCCC">
              <a:alpha val="70195"/>
            </a:srgbClr>
          </a:solidFill>
          <a:ln w="9525" algn="ctr">
            <a:solidFill>
              <a:srgbClr val="B2B2B2">
                <a:alpha val="50195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000000"/>
              </a:solidFill>
            </a:endParaRPr>
          </a:p>
        </p:txBody>
      </p:sp>
      <p:graphicFrame>
        <p:nvGraphicFramePr>
          <p:cNvPr id="317458" name="Object 18"/>
          <p:cNvGraphicFramePr>
            <a:graphicFrameLocks noChangeAspect="1"/>
          </p:cNvGraphicFramePr>
          <p:nvPr/>
        </p:nvGraphicFramePr>
        <p:xfrm>
          <a:off x="6129338" y="2865438"/>
          <a:ext cx="24749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7" name="公式" r:id="rId5" imgW="2376699" imgH="280890" progId="Equation.3">
                  <p:embed/>
                </p:oleObj>
              </mc:Choice>
              <mc:Fallback>
                <p:oleObj name="公式" r:id="rId5" imgW="2376699" imgH="280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9338" y="2865438"/>
                        <a:ext cx="247491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59" name="Text Box 19"/>
          <p:cNvSpPr txBox="1">
            <a:spLocks noChangeArrowheads="1"/>
          </p:cNvSpPr>
          <p:nvPr/>
        </p:nvSpPr>
        <p:spPr bwMode="auto">
          <a:xfrm>
            <a:off x="1063625" y="3433763"/>
            <a:ext cx="1847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kumimoji="0"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可得</a:t>
            </a:r>
          </a:p>
        </p:txBody>
      </p:sp>
      <p:graphicFrame>
        <p:nvGraphicFramePr>
          <p:cNvPr id="317460" name="Object 20"/>
          <p:cNvGraphicFramePr>
            <a:graphicFrameLocks noChangeAspect="1"/>
          </p:cNvGraphicFramePr>
          <p:nvPr/>
        </p:nvGraphicFramePr>
        <p:xfrm>
          <a:off x="3408363" y="3308350"/>
          <a:ext cx="41005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8" name="公式" r:id="rId7" imgW="4005376" imgH="700282" progId="Equation.3">
                  <p:embed/>
                </p:oleObj>
              </mc:Choice>
              <mc:Fallback>
                <p:oleObj name="公式" r:id="rId7" imgW="4005376" imgH="70028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8363" y="3308350"/>
                        <a:ext cx="4100512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61" name="Object 21"/>
          <p:cNvGraphicFramePr>
            <a:graphicFrameLocks noChangeAspect="1"/>
          </p:cNvGraphicFramePr>
          <p:nvPr/>
        </p:nvGraphicFramePr>
        <p:xfrm>
          <a:off x="3429000" y="4060825"/>
          <a:ext cx="415131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9" name="公式" r:id="rId9" imgW="4052676" imgH="700282" progId="Equation.3">
                  <p:embed/>
                </p:oleObj>
              </mc:Choice>
              <mc:Fallback>
                <p:oleObj name="公式" r:id="rId9" imgW="4052676" imgH="70028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4060825"/>
                        <a:ext cx="4151313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62" name="Text Box 22"/>
          <p:cNvSpPr txBox="1">
            <a:spLocks noChangeArrowheads="1"/>
          </p:cNvSpPr>
          <p:nvPr/>
        </p:nvSpPr>
        <p:spPr bwMode="auto">
          <a:xfrm>
            <a:off x="1063625" y="4713288"/>
            <a:ext cx="163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FFFFFF"/>
              </a:buClr>
              <a:buFont typeface="Monotype Sorts" pitchFamily="2" charset="2"/>
              <a:buNone/>
              <a:defRPr/>
            </a:pPr>
            <a:r>
              <a:rPr lang="zh-CN" alt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动能变化</a:t>
            </a:r>
          </a:p>
        </p:txBody>
      </p:sp>
      <p:graphicFrame>
        <p:nvGraphicFramePr>
          <p:cNvPr id="317463" name="Object 23"/>
          <p:cNvGraphicFramePr>
            <a:graphicFrameLocks noChangeAspect="1"/>
          </p:cNvGraphicFramePr>
          <p:nvPr/>
        </p:nvGraphicFramePr>
        <p:xfrm>
          <a:off x="1898650" y="5243513"/>
          <a:ext cx="172561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0" name="公式" r:id="rId11" imgW="1623801" imgH="280890" progId="Equation.3">
                  <p:embed/>
                </p:oleObj>
              </mc:Choice>
              <mc:Fallback>
                <p:oleObj name="公式" r:id="rId11" imgW="1623801" imgH="280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8650" y="5243513"/>
                        <a:ext cx="172561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64" name="Object 24"/>
          <p:cNvGraphicFramePr>
            <a:graphicFrameLocks noChangeAspect="1"/>
          </p:cNvGraphicFramePr>
          <p:nvPr/>
        </p:nvGraphicFramePr>
        <p:xfrm>
          <a:off x="3684588" y="5014913"/>
          <a:ext cx="4641850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1" name="公式" r:id="rId13" imgW="5358056" imgH="776093" progId="Equation.3">
                  <p:embed/>
                </p:oleObj>
              </mc:Choice>
              <mc:Fallback>
                <p:oleObj name="公式" r:id="rId13" imgW="5358056" imgH="77609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4588" y="5014913"/>
                        <a:ext cx="4641850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65" name="Object 25"/>
          <p:cNvGraphicFramePr>
            <a:graphicFrameLocks noChangeAspect="1"/>
          </p:cNvGraphicFramePr>
          <p:nvPr/>
        </p:nvGraphicFramePr>
        <p:xfrm>
          <a:off x="3698875" y="5868988"/>
          <a:ext cx="382111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2" name="公式" r:id="rId15" imgW="3719626" imgH="700282" progId="Equation.3">
                  <p:embed/>
                </p:oleObj>
              </mc:Choice>
              <mc:Fallback>
                <p:oleObj name="公式" r:id="rId15" imgW="3719626" imgH="70028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75" y="5868988"/>
                        <a:ext cx="3821113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7466" name="Group 26"/>
          <p:cNvGrpSpPr>
            <a:grpSpLocks noChangeAspect="1"/>
          </p:cNvGrpSpPr>
          <p:nvPr/>
        </p:nvGrpSpPr>
        <p:grpSpPr bwMode="auto">
          <a:xfrm>
            <a:off x="3395663" y="1235075"/>
            <a:ext cx="3390900" cy="900113"/>
            <a:chOff x="1604" y="1111"/>
            <a:chExt cx="2137" cy="567"/>
          </a:xfrm>
        </p:grpSpPr>
        <p:sp>
          <p:nvSpPr>
            <p:cNvPr id="9234" name="Oval 27"/>
            <p:cNvSpPr>
              <a:spLocks noChangeAspect="1" noChangeArrowheads="1"/>
            </p:cNvSpPr>
            <p:nvPr/>
          </p:nvSpPr>
          <p:spPr bwMode="auto">
            <a:xfrm>
              <a:off x="2235" y="1429"/>
              <a:ext cx="235" cy="237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AA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>
                  <a:alpha val="25098"/>
                </a:srgb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0">
                <a:solidFill>
                  <a:srgbClr val="000000"/>
                </a:solidFill>
              </a:endParaRPr>
            </a:p>
          </p:txBody>
        </p:sp>
        <p:graphicFrame>
          <p:nvGraphicFramePr>
            <p:cNvPr id="9235" name="Object 28"/>
            <p:cNvGraphicFramePr>
              <a:graphicFrameLocks noChangeAspect="1"/>
            </p:cNvGraphicFramePr>
            <p:nvPr/>
          </p:nvGraphicFramePr>
          <p:xfrm>
            <a:off x="2243" y="1416"/>
            <a:ext cx="225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93" name="公式" r:id="rId17" imgW="99964" imgH="119062" progId="Equation.3">
                    <p:embed/>
                  </p:oleObj>
                </mc:Choice>
                <mc:Fallback>
                  <p:oleObj name="公式" r:id="rId17" imgW="99964" imgH="1190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3" y="1416"/>
                          <a:ext cx="225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236" name="Group 29"/>
            <p:cNvGrpSpPr>
              <a:grpSpLocks noChangeAspect="1"/>
            </p:cNvGrpSpPr>
            <p:nvPr/>
          </p:nvGrpSpPr>
          <p:grpSpPr bwMode="auto">
            <a:xfrm>
              <a:off x="2238" y="1115"/>
              <a:ext cx="229" cy="262"/>
              <a:chOff x="1569" y="396"/>
              <a:chExt cx="288" cy="330"/>
            </a:xfrm>
          </p:grpSpPr>
          <p:graphicFrame>
            <p:nvGraphicFramePr>
              <p:cNvPr id="9253" name="Object 30"/>
              <p:cNvGraphicFramePr>
                <a:graphicFrameLocks noChangeAspect="1"/>
              </p:cNvGraphicFramePr>
              <p:nvPr/>
            </p:nvGraphicFramePr>
            <p:xfrm>
              <a:off x="1569" y="396"/>
              <a:ext cx="288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994" name="公式" r:id="rId19" imgW="357431" imgH="357188" progId="Equation.3">
                      <p:embed/>
                    </p:oleObj>
                  </mc:Choice>
                  <mc:Fallback>
                    <p:oleObj name="公式" r:id="rId19" imgW="357431" imgH="357188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69" y="396"/>
                            <a:ext cx="288" cy="2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254" name="Line 31"/>
              <p:cNvSpPr>
                <a:spLocks noChangeAspect="1" noChangeShapeType="1"/>
              </p:cNvSpPr>
              <p:nvPr/>
            </p:nvSpPr>
            <p:spPr bwMode="auto">
              <a:xfrm>
                <a:off x="1615" y="726"/>
                <a:ext cx="222" cy="0"/>
              </a:xfrm>
              <a:prstGeom prst="line">
                <a:avLst/>
              </a:prstGeom>
              <a:noFill/>
              <a:ln w="28575">
                <a:solidFill>
                  <a:srgbClr val="66FF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237" name="Oval 32"/>
            <p:cNvSpPr>
              <a:spLocks noChangeAspect="1" noChangeArrowheads="1"/>
            </p:cNvSpPr>
            <p:nvPr/>
          </p:nvSpPr>
          <p:spPr bwMode="auto">
            <a:xfrm>
              <a:off x="1781" y="1434"/>
              <a:ext cx="231" cy="234"/>
            </a:xfrm>
            <a:prstGeom prst="ellipse">
              <a:avLst/>
            </a:prstGeom>
            <a:gradFill rotWithShape="0">
              <a:gsLst>
                <a:gs pos="0">
                  <a:srgbClr val="00FF00"/>
                </a:gs>
                <a:gs pos="100000">
                  <a:srgbClr val="00B2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>
                  <a:alpha val="27843"/>
                </a:srgb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0">
                <a:solidFill>
                  <a:srgbClr val="000000"/>
                </a:solidFill>
              </a:endParaRPr>
            </a:p>
          </p:txBody>
        </p:sp>
        <p:graphicFrame>
          <p:nvGraphicFramePr>
            <p:cNvPr id="9238" name="Object 33"/>
            <p:cNvGraphicFramePr>
              <a:graphicFrameLocks noChangeAspect="1"/>
            </p:cNvGraphicFramePr>
            <p:nvPr/>
          </p:nvGraphicFramePr>
          <p:xfrm>
            <a:off x="1785" y="1420"/>
            <a:ext cx="235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95" name="公式" r:id="rId21" imgW="90699" imgH="119062" progId="Equation.3">
                    <p:embed/>
                  </p:oleObj>
                </mc:Choice>
                <mc:Fallback>
                  <p:oleObj name="公式" r:id="rId21" imgW="90699" imgH="1190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5" y="1420"/>
                          <a:ext cx="235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239" name="Group 34"/>
            <p:cNvGrpSpPr>
              <a:grpSpLocks noChangeAspect="1"/>
            </p:cNvGrpSpPr>
            <p:nvPr/>
          </p:nvGrpSpPr>
          <p:grpSpPr bwMode="auto">
            <a:xfrm>
              <a:off x="1788" y="1111"/>
              <a:ext cx="269" cy="260"/>
              <a:chOff x="791" y="351"/>
              <a:chExt cx="339" cy="327"/>
            </a:xfrm>
          </p:grpSpPr>
          <p:graphicFrame>
            <p:nvGraphicFramePr>
              <p:cNvPr id="9251" name="Object 35"/>
              <p:cNvGraphicFramePr>
                <a:graphicFrameLocks noChangeAspect="1"/>
              </p:cNvGraphicFramePr>
              <p:nvPr/>
            </p:nvGraphicFramePr>
            <p:xfrm>
              <a:off x="847" y="351"/>
              <a:ext cx="272" cy="2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996" name="公式" r:id="rId23" imgW="328661" imgH="357188" progId="Equation.3">
                      <p:embed/>
                    </p:oleObj>
                  </mc:Choice>
                  <mc:Fallback>
                    <p:oleObj name="公式" r:id="rId23" imgW="328661" imgH="357188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47" y="351"/>
                            <a:ext cx="272" cy="27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252" name="Line 36"/>
              <p:cNvSpPr>
                <a:spLocks noChangeAspect="1" noChangeShapeType="1"/>
              </p:cNvSpPr>
              <p:nvPr/>
            </p:nvSpPr>
            <p:spPr bwMode="auto">
              <a:xfrm>
                <a:off x="791" y="678"/>
                <a:ext cx="339" cy="0"/>
              </a:xfrm>
              <a:prstGeom prst="line">
                <a:avLst/>
              </a:prstGeom>
              <a:noFill/>
              <a:ln w="28575">
                <a:solidFill>
                  <a:srgbClr val="00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240" name="Line 37"/>
            <p:cNvSpPr>
              <a:spLocks noChangeAspect="1" noChangeShapeType="1"/>
            </p:cNvSpPr>
            <p:nvPr/>
          </p:nvSpPr>
          <p:spPr bwMode="auto">
            <a:xfrm>
              <a:off x="1604" y="1678"/>
              <a:ext cx="2137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241" name="Oval 38"/>
            <p:cNvSpPr>
              <a:spLocks noChangeAspect="1" noChangeArrowheads="1"/>
            </p:cNvSpPr>
            <p:nvPr/>
          </p:nvSpPr>
          <p:spPr bwMode="auto">
            <a:xfrm>
              <a:off x="3262" y="1431"/>
              <a:ext cx="235" cy="237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AA00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>
                  <a:alpha val="25098"/>
                </a:srgb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0">
                <a:solidFill>
                  <a:srgbClr val="000000"/>
                </a:solidFill>
              </a:endParaRPr>
            </a:p>
          </p:txBody>
        </p:sp>
        <p:graphicFrame>
          <p:nvGraphicFramePr>
            <p:cNvPr id="9242" name="Object 39"/>
            <p:cNvGraphicFramePr>
              <a:graphicFrameLocks noChangeAspect="1"/>
            </p:cNvGraphicFramePr>
            <p:nvPr/>
          </p:nvGraphicFramePr>
          <p:xfrm>
            <a:off x="3265" y="1421"/>
            <a:ext cx="225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97" name="公式" r:id="rId25" imgW="99964" imgH="119062" progId="Equation.3">
                    <p:embed/>
                  </p:oleObj>
                </mc:Choice>
                <mc:Fallback>
                  <p:oleObj name="公式" r:id="rId25" imgW="99964" imgH="1190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5" y="1421"/>
                          <a:ext cx="225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43" name="Oval 40"/>
            <p:cNvSpPr>
              <a:spLocks noChangeAspect="1" noChangeArrowheads="1"/>
            </p:cNvSpPr>
            <p:nvPr/>
          </p:nvSpPr>
          <p:spPr bwMode="auto">
            <a:xfrm>
              <a:off x="2872" y="1434"/>
              <a:ext cx="231" cy="234"/>
            </a:xfrm>
            <a:prstGeom prst="ellipse">
              <a:avLst/>
            </a:prstGeom>
            <a:gradFill rotWithShape="0">
              <a:gsLst>
                <a:gs pos="0">
                  <a:srgbClr val="00FF00"/>
                </a:gs>
                <a:gs pos="100000">
                  <a:srgbClr val="00B20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FF">
                  <a:alpha val="27843"/>
                </a:srgb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0">
                <a:solidFill>
                  <a:srgbClr val="000000"/>
                </a:solidFill>
              </a:endParaRPr>
            </a:p>
          </p:txBody>
        </p:sp>
        <p:graphicFrame>
          <p:nvGraphicFramePr>
            <p:cNvPr id="9244" name="Object 41"/>
            <p:cNvGraphicFramePr>
              <a:graphicFrameLocks noChangeAspect="1"/>
            </p:cNvGraphicFramePr>
            <p:nvPr/>
          </p:nvGraphicFramePr>
          <p:xfrm>
            <a:off x="2876" y="1422"/>
            <a:ext cx="235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98" name="公式" r:id="rId27" imgW="90699" imgH="119062" progId="Equation.3">
                    <p:embed/>
                  </p:oleObj>
                </mc:Choice>
                <mc:Fallback>
                  <p:oleObj name="公式" r:id="rId27" imgW="90699" imgH="1190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6" y="1422"/>
                          <a:ext cx="235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245" name="Group 42"/>
            <p:cNvGrpSpPr>
              <a:grpSpLocks noChangeAspect="1"/>
            </p:cNvGrpSpPr>
            <p:nvPr/>
          </p:nvGrpSpPr>
          <p:grpSpPr bwMode="auto">
            <a:xfrm>
              <a:off x="2910" y="1117"/>
              <a:ext cx="177" cy="247"/>
              <a:chOff x="4039" y="399"/>
              <a:chExt cx="222" cy="311"/>
            </a:xfrm>
          </p:grpSpPr>
          <p:sp>
            <p:nvSpPr>
              <p:cNvPr id="9249" name="Line 43"/>
              <p:cNvSpPr>
                <a:spLocks noChangeAspect="1" noChangeShapeType="1"/>
              </p:cNvSpPr>
              <p:nvPr/>
            </p:nvSpPr>
            <p:spPr bwMode="auto">
              <a:xfrm>
                <a:off x="4039" y="710"/>
                <a:ext cx="222" cy="0"/>
              </a:xfrm>
              <a:prstGeom prst="line">
                <a:avLst/>
              </a:prstGeom>
              <a:noFill/>
              <a:ln w="31750">
                <a:solidFill>
                  <a:srgbClr val="00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graphicFrame>
            <p:nvGraphicFramePr>
              <p:cNvPr id="9250" name="Object 44"/>
              <p:cNvGraphicFramePr>
                <a:graphicFrameLocks noChangeAspect="1"/>
              </p:cNvGraphicFramePr>
              <p:nvPr/>
            </p:nvGraphicFramePr>
            <p:xfrm>
              <a:off x="4055" y="399"/>
              <a:ext cx="192" cy="2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999" name="公式" r:id="rId29" imgW="204804" imgH="357188" progId="Equation.3">
                      <p:embed/>
                    </p:oleObj>
                  </mc:Choice>
                  <mc:Fallback>
                    <p:oleObj name="公式" r:id="rId29" imgW="204804" imgH="357188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55" y="399"/>
                            <a:ext cx="192" cy="27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9246" name="Group 45"/>
            <p:cNvGrpSpPr>
              <a:grpSpLocks noChangeAspect="1"/>
            </p:cNvGrpSpPr>
            <p:nvPr/>
          </p:nvGrpSpPr>
          <p:grpSpPr bwMode="auto">
            <a:xfrm>
              <a:off x="3251" y="1115"/>
              <a:ext cx="269" cy="262"/>
              <a:chOff x="4759" y="396"/>
              <a:chExt cx="339" cy="330"/>
            </a:xfrm>
          </p:grpSpPr>
          <p:graphicFrame>
            <p:nvGraphicFramePr>
              <p:cNvPr id="9247" name="Object 46"/>
              <p:cNvGraphicFramePr>
                <a:graphicFrameLocks noChangeAspect="1"/>
              </p:cNvGraphicFramePr>
              <p:nvPr/>
            </p:nvGraphicFramePr>
            <p:xfrm>
              <a:off x="4813" y="396"/>
              <a:ext cx="216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000" name="公式" r:id="rId31" imgW="242839" imgH="357188" progId="Equation.3">
                      <p:embed/>
                    </p:oleObj>
                  </mc:Choice>
                  <mc:Fallback>
                    <p:oleObj name="公式" r:id="rId31" imgW="242839" imgH="357188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13" y="396"/>
                            <a:ext cx="216" cy="2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248" name="Line 47"/>
              <p:cNvSpPr>
                <a:spLocks noChangeAspect="1" noChangeShapeType="1"/>
              </p:cNvSpPr>
              <p:nvPr/>
            </p:nvSpPr>
            <p:spPr bwMode="auto">
              <a:xfrm>
                <a:off x="4759" y="726"/>
                <a:ext cx="339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293933" name="Object 45"/>
          <p:cNvGraphicFramePr>
            <a:graphicFrameLocks noChangeAspect="1"/>
          </p:cNvGraphicFramePr>
          <p:nvPr/>
        </p:nvGraphicFramePr>
        <p:xfrm>
          <a:off x="7380288" y="1341438"/>
          <a:ext cx="14859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01" name="公式" r:id="rId33" imgW="1385839" imgH="700282" progId="Equation.3">
                  <p:embed/>
                </p:oleObj>
              </mc:Choice>
              <mc:Fallback>
                <p:oleObj name="公式" r:id="rId33" imgW="1385839" imgH="70028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288" y="1341438"/>
                        <a:ext cx="14859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76200" cmpd="tri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utoShape 17"/>
          <p:cNvSpPr>
            <a:spLocks noChangeArrowheads="1"/>
          </p:cNvSpPr>
          <p:nvPr/>
        </p:nvSpPr>
        <p:spPr bwMode="auto">
          <a:xfrm rot="-5400000">
            <a:off x="7950200" y="2355851"/>
            <a:ext cx="688975" cy="304800"/>
          </a:xfrm>
          <a:prstGeom prst="leftArrow">
            <a:avLst>
              <a:gd name="adj1" fmla="val 44787"/>
              <a:gd name="adj2" fmla="val 136766"/>
            </a:avLst>
          </a:prstGeom>
          <a:solidFill>
            <a:srgbClr val="33CCCC">
              <a:alpha val="70195"/>
            </a:srgbClr>
          </a:solidFill>
          <a:ln w="9525" algn="ctr">
            <a:solidFill>
              <a:srgbClr val="B2B2B2">
                <a:alpha val="50195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5220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7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7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7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7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3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17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17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17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7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17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17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17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17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17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53" grpId="0" animBg="1"/>
      <p:bldP spid="317454" grpId="0"/>
      <p:bldP spid="317455" grpId="0"/>
      <p:bldP spid="317457" grpId="0" animBg="1"/>
      <p:bldP spid="317459" grpId="0"/>
      <p:bldP spid="317462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33388" y="1345364"/>
            <a:ext cx="381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1. </a:t>
            </a:r>
            <a:r>
              <a:rPr kumimoji="1" lang="zh-CN" altLang="en-US" sz="2400" b="1">
                <a:solidFill>
                  <a:srgbClr val="66FFFF"/>
                </a:solidFill>
                <a:latin typeface="宋体" panose="02010600030101010101" pitchFamily="2" charset="-122"/>
              </a:rPr>
              <a:t>由势能函数求保守力</a:t>
            </a:r>
            <a:r>
              <a:rPr kumimoji="1" lang="zh-CN" altLang="en-US" sz="2400" b="1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endParaRPr kumimoji="1" lang="zh-CN" altLang="en-US" sz="2400">
              <a:solidFill>
                <a:srgbClr val="66FF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3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8109635"/>
              </p:ext>
            </p:extLst>
          </p:nvPr>
        </p:nvGraphicFramePr>
        <p:xfrm>
          <a:off x="1087438" y="2005764"/>
          <a:ext cx="2260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5" name="Equation" r:id="rId3" imgW="2162142" imgH="323656" progId="Equation.3">
                  <p:embed/>
                </p:oleObj>
              </mc:Choice>
              <mc:Fallback>
                <p:oleObj name="Equation" r:id="rId3" imgW="2162142" imgH="323656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7438" y="2005764"/>
                        <a:ext cx="2260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115377"/>
              </p:ext>
            </p:extLst>
          </p:nvPr>
        </p:nvGraphicFramePr>
        <p:xfrm>
          <a:off x="1100138" y="2782052"/>
          <a:ext cx="15732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6" name="公式" r:id="rId5" imgW="1476538" imgH="257078" progId="Equation.3">
                  <p:embed/>
                </p:oleObj>
              </mc:Choice>
              <mc:Fallback>
                <p:oleObj name="公式" r:id="rId5" imgW="1476538" imgH="257078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138" y="2782052"/>
                        <a:ext cx="15732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0742198"/>
              </p:ext>
            </p:extLst>
          </p:nvPr>
        </p:nvGraphicFramePr>
        <p:xfrm>
          <a:off x="4052888" y="1777164"/>
          <a:ext cx="4479925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7" name="Equation" r:id="rId7" imgW="4391090" imgH="809625" progId="Equation.3">
                  <p:embed/>
                </p:oleObj>
              </mc:Choice>
              <mc:Fallback>
                <p:oleObj name="Equation" r:id="rId7" imgW="4391090" imgH="80962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2888" y="1777164"/>
                        <a:ext cx="4479925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864862"/>
              </p:ext>
            </p:extLst>
          </p:nvPr>
        </p:nvGraphicFramePr>
        <p:xfrm>
          <a:off x="2757488" y="2820152"/>
          <a:ext cx="2946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8" name="公式" r:id="rId9" imgW="2847747" imgH="371281" progId="Equation.3">
                  <p:embed/>
                </p:oleObj>
              </mc:Choice>
              <mc:Fallback>
                <p:oleObj name="公式" r:id="rId9" imgW="2847747" imgH="37128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488" y="2820152"/>
                        <a:ext cx="29464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008001"/>
              </p:ext>
            </p:extLst>
          </p:nvPr>
        </p:nvGraphicFramePr>
        <p:xfrm>
          <a:off x="3192207" y="3473408"/>
          <a:ext cx="1524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9" name="公式" r:id="rId11" imgW="1428750" imgH="323656" progId="Equation.3">
                  <p:embed/>
                </p:oleObj>
              </mc:Choice>
              <mc:Fallback>
                <p:oleObj name="公式" r:id="rId11" imgW="1428750" imgH="32365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2207" y="3473408"/>
                        <a:ext cx="15240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5076569" y="356072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9" name="AutoShape 9"/>
          <p:cNvSpPr>
            <a:spLocks/>
          </p:cNvSpPr>
          <p:nvPr/>
        </p:nvSpPr>
        <p:spPr bwMode="auto">
          <a:xfrm>
            <a:off x="6084888" y="3146052"/>
            <a:ext cx="358775" cy="1800225"/>
          </a:xfrm>
          <a:prstGeom prst="leftBrace">
            <a:avLst>
              <a:gd name="adj1" fmla="val 41814"/>
              <a:gd name="adj2" fmla="val 26630"/>
            </a:avLst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964315"/>
              </p:ext>
            </p:extLst>
          </p:nvPr>
        </p:nvGraphicFramePr>
        <p:xfrm>
          <a:off x="6576269" y="2641930"/>
          <a:ext cx="1608137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0" name="公式" r:id="rId13" imgW="628552" imgH="323656" progId="Equation.3">
                  <p:embed/>
                </p:oleObj>
              </mc:Choice>
              <mc:Fallback>
                <p:oleObj name="公式" r:id="rId13" imgW="628552" imgH="32365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6269" y="2641930"/>
                        <a:ext cx="1608137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703764"/>
              </p:ext>
            </p:extLst>
          </p:nvPr>
        </p:nvGraphicFramePr>
        <p:xfrm>
          <a:off x="6564313" y="3549277"/>
          <a:ext cx="1608137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1" name="公式" r:id="rId15" imgW="628552" imgH="352328" progId="Equation.3">
                  <p:embed/>
                </p:oleObj>
              </mc:Choice>
              <mc:Fallback>
                <p:oleObj name="公式" r:id="rId15" imgW="628552" imgH="35232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4313" y="3549277"/>
                        <a:ext cx="1608137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6096132"/>
              </p:ext>
            </p:extLst>
          </p:nvPr>
        </p:nvGraphicFramePr>
        <p:xfrm>
          <a:off x="6588224" y="4514477"/>
          <a:ext cx="1608138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2" name="公式" r:id="rId17" imgW="628552" imgH="323656" progId="Equation.3">
                  <p:embed/>
                </p:oleObj>
              </mc:Choice>
              <mc:Fallback>
                <p:oleObj name="公式" r:id="rId17" imgW="628552" imgH="32365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4514477"/>
                        <a:ext cx="1608138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AutoShape 13"/>
          <p:cNvSpPr>
            <a:spLocks noChangeArrowheads="1"/>
          </p:cNvSpPr>
          <p:nvPr/>
        </p:nvSpPr>
        <p:spPr bwMode="auto">
          <a:xfrm rot="10800000">
            <a:off x="5375582" y="4528707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14" name="Objec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3636809"/>
              </p:ext>
            </p:extLst>
          </p:nvPr>
        </p:nvGraphicFramePr>
        <p:xfrm>
          <a:off x="1160463" y="4281220"/>
          <a:ext cx="420370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3" name="Equation" r:id="rId19" imgW="4105340" imgH="809625" progId="Equation.3">
                  <p:embed/>
                </p:oleObj>
              </mc:Choice>
              <mc:Fallback>
                <p:oleObj name="Equation" r:id="rId19" imgW="4105340" imgH="80962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0463" y="4281220"/>
                        <a:ext cx="4203700" cy="90011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422275" y="5300439"/>
            <a:ext cx="4054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2. </a:t>
            </a:r>
            <a:r>
              <a:rPr kumimoji="1" lang="zh-CN" altLang="en-US" sz="2400" b="1">
                <a:solidFill>
                  <a:srgbClr val="66FFFF"/>
                </a:solidFill>
                <a:latin typeface="宋体" panose="02010600030101010101" pitchFamily="2" charset="-122"/>
              </a:rPr>
              <a:t>由势能曲线求保守力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323528" y="5805264"/>
            <a:ext cx="8568952" cy="952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 sz="24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势能曲线上某点</a:t>
            </a:r>
            <a:r>
              <a:rPr kumimoji="1" lang="zh-CN" altLang="en-US" sz="2400" b="1" dirty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斜率的负值</a:t>
            </a:r>
            <a:r>
              <a:rPr kumimoji="1" lang="zh-CN" altLang="en-US" sz="24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，就是该点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对应位置</a:t>
            </a:r>
            <a:r>
              <a:rPr kumimoji="1" lang="zh-CN" altLang="en-US" sz="24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处质点所受的保守力。 </a:t>
            </a:r>
          </a:p>
        </p:txBody>
      </p:sp>
      <p:sp>
        <p:nvSpPr>
          <p:cNvPr id="17" name="Text Box 24"/>
          <p:cNvSpPr txBox="1">
            <a:spLocks noChangeArrowheads="1"/>
          </p:cNvSpPr>
          <p:nvPr/>
        </p:nvSpPr>
        <p:spPr bwMode="auto">
          <a:xfrm>
            <a:off x="413373" y="431608"/>
            <a:ext cx="2930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kumimoji="1"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势能</a:t>
            </a:r>
            <a:endParaRPr kumimoji="1"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18" name="Object 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370041"/>
              </p:ext>
            </p:extLst>
          </p:nvPr>
        </p:nvGraphicFramePr>
        <p:xfrm>
          <a:off x="1926260" y="272858"/>
          <a:ext cx="30956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4" name="Equation" r:id="rId21" imgW="1095212" imgH="238125" progId="Equation.DSMT4">
                  <p:embed/>
                </p:oleObj>
              </mc:Choice>
              <mc:Fallback>
                <p:oleObj name="Equation" r:id="rId21" imgW="1095212" imgH="238125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6260" y="272858"/>
                        <a:ext cx="3095625" cy="85725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5382248" y="442721"/>
            <a:ext cx="2508250" cy="482600"/>
            <a:chOff x="6011863" y="3944293"/>
            <a:chExt cx="2509020" cy="482600"/>
          </a:xfrm>
        </p:grpSpPr>
        <p:sp>
          <p:nvSpPr>
            <p:cNvPr id="22" name="Text Box 39"/>
            <p:cNvSpPr txBox="1">
              <a:spLocks noChangeArrowheads="1"/>
            </p:cNvSpPr>
            <p:nvPr/>
          </p:nvSpPr>
          <p:spPr bwMode="auto">
            <a:xfrm>
              <a:off x="6011863" y="3944293"/>
              <a:ext cx="250902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FF9900"/>
                  </a:solidFill>
                  <a:latin typeface="楷体_GB2312" pitchFamily="49" charset="-122"/>
                  <a:ea typeface="楷体_GB2312" pitchFamily="49" charset="-122"/>
                </a:rPr>
                <a:t>(   </a:t>
              </a:r>
              <a:r>
                <a:rPr kumimoji="1" lang="zh-CN" altLang="en-US" sz="2400" b="1">
                  <a:solidFill>
                    <a:srgbClr val="FF9900"/>
                  </a:solidFill>
                  <a:latin typeface="楷体_GB2312" pitchFamily="49" charset="-122"/>
                  <a:ea typeface="楷体_GB2312" pitchFamily="49" charset="-122"/>
                </a:rPr>
                <a:t>为势能零点</a:t>
              </a:r>
              <a:r>
                <a:rPr kumimoji="1" lang="en-US" altLang="zh-CN" sz="2400" b="1">
                  <a:solidFill>
                    <a:srgbClr val="FF9900"/>
                  </a:solidFill>
                  <a:latin typeface="楷体_GB2312" pitchFamily="49" charset="-122"/>
                  <a:ea typeface="楷体_GB2312" pitchFamily="49" charset="-122"/>
                </a:rPr>
                <a:t>)</a:t>
              </a:r>
            </a:p>
          </p:txBody>
        </p:sp>
        <p:graphicFrame>
          <p:nvGraphicFramePr>
            <p:cNvPr id="23" name="对象 1"/>
            <p:cNvGraphicFramePr>
              <a:graphicFrameLocks noChangeAspect="1"/>
            </p:cNvGraphicFramePr>
            <p:nvPr/>
          </p:nvGraphicFramePr>
          <p:xfrm>
            <a:off x="6228184" y="3988743"/>
            <a:ext cx="461963" cy="438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35" name="Equation" r:id="rId23" imgW="241300" imgH="228600" progId="Equation.DSMT4">
                    <p:embed/>
                  </p:oleObj>
                </mc:Choice>
                <mc:Fallback>
                  <p:oleObj name="Equation" r:id="rId23" imgW="24130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28184" y="3988743"/>
                          <a:ext cx="461963" cy="438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8339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8" grpId="0" animBg="1"/>
      <p:bldP spid="9" grpId="0" animBg="1"/>
      <p:bldP spid="13" grpId="0" animBg="1"/>
      <p:bldP spid="15" grpId="0" autoUpdateAnimBg="0"/>
      <p:bldP spid="16" grpId="0" autoUpdateAnimBg="0"/>
      <p:bldP spid="17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79512" y="151547"/>
            <a:ext cx="45878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四</a:t>
            </a:r>
            <a:r>
              <a:rPr kumimoji="1"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.  </a:t>
            </a:r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机械能守恒定律</a:t>
            </a: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187840" y="827787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当</a:t>
            </a:r>
          </a:p>
        </p:txBody>
      </p:sp>
      <p:graphicFrame>
        <p:nvGraphicFramePr>
          <p:cNvPr id="4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7318561"/>
              </p:ext>
            </p:extLst>
          </p:nvPr>
        </p:nvGraphicFramePr>
        <p:xfrm>
          <a:off x="832365" y="903987"/>
          <a:ext cx="2005013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0" name="Equation" r:id="rId3" imgW="1914427" imgH="238125" progId="Equation.3">
                  <p:embed/>
                </p:oleObj>
              </mc:Choice>
              <mc:Fallback>
                <p:oleObj name="Equation" r:id="rId3" imgW="1914427" imgH="23812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365" y="903987"/>
                        <a:ext cx="2005013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3119"/>
              </p:ext>
            </p:extLst>
          </p:nvPr>
        </p:nvGraphicFramePr>
        <p:xfrm>
          <a:off x="3891478" y="903987"/>
          <a:ext cx="1014412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1" name="Equation" r:id="rId5" imgW="924055" imgH="219172" progId="Equation.3">
                  <p:embed/>
                </p:oleObj>
              </mc:Choice>
              <mc:Fallback>
                <p:oleObj name="Equation" r:id="rId5" imgW="924055" imgH="21917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1478" y="903987"/>
                        <a:ext cx="1014412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161125"/>
              </p:ext>
            </p:extLst>
          </p:nvPr>
        </p:nvGraphicFramePr>
        <p:xfrm>
          <a:off x="5652120" y="760318"/>
          <a:ext cx="3025775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2" name="Equation" r:id="rId7" imgW="1133247" imgH="142875" progId="Equation.DSMT4">
                  <p:embed/>
                </p:oleObj>
              </mc:Choice>
              <mc:Fallback>
                <p:oleObj name="Equation" r:id="rId7" imgW="1133247" imgH="14287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120" y="760318"/>
                        <a:ext cx="3025775" cy="59213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5868144" y="151547"/>
            <a:ext cx="2339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机械能守恒定律</a:t>
            </a:r>
          </a:p>
        </p:txBody>
      </p:sp>
      <p:sp>
        <p:nvSpPr>
          <p:cNvPr id="8" name="AutoShape 13"/>
          <p:cNvSpPr>
            <a:spLocks noChangeArrowheads="1"/>
          </p:cNvSpPr>
          <p:nvPr/>
        </p:nvSpPr>
        <p:spPr bwMode="auto">
          <a:xfrm>
            <a:off x="3159640" y="980187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848285" y="1333490"/>
            <a:ext cx="836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用弹簧连接两个木板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kumimoji="1" lang="en-US" altLang="zh-CN" sz="2400" b="1" baseline="-25000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kumimoji="1"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kumimoji="1" lang="en-US" altLang="zh-CN" sz="2400" b="1" baseline="-25000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放置在桌面上，弹簧压缩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kumimoji="1" lang="en-US" altLang="zh-CN" sz="2400" b="1" baseline="-25000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kumimoji="1"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。</a:t>
            </a: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515035" y="2974965"/>
            <a:ext cx="6629400" cy="0"/>
          </a:xfrm>
          <a:prstGeom prst="line">
            <a:avLst/>
          </a:prstGeom>
          <a:noFill/>
          <a:ln w="28575">
            <a:solidFill>
              <a:srgbClr val="CC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1834123" y="3201978"/>
            <a:ext cx="1585912" cy="1179512"/>
            <a:chOff x="1113" y="1417"/>
            <a:chExt cx="999" cy="743"/>
          </a:xfrm>
        </p:grpSpPr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1113" y="1514"/>
              <a:ext cx="672" cy="96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aphicFrame>
          <p:nvGraphicFramePr>
            <p:cNvPr id="13" name="Object 11"/>
            <p:cNvGraphicFramePr>
              <a:graphicFrameLocks/>
            </p:cNvGraphicFramePr>
            <p:nvPr/>
          </p:nvGraphicFramePr>
          <p:xfrm>
            <a:off x="1829" y="1417"/>
            <a:ext cx="247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63" name="Equation" r:id="rId9" imgW="295503" imgH="323656" progId="Equation.3">
                    <p:embed/>
                  </p:oleObj>
                </mc:Choice>
                <mc:Fallback>
                  <p:oleObj name="Equation" r:id="rId9" imgW="295503" imgH="323656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9" y="1417"/>
                          <a:ext cx="247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1135" y="1994"/>
              <a:ext cx="672" cy="96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rgbClr val="FF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aphicFrame>
          <p:nvGraphicFramePr>
            <p:cNvPr id="15" name="Object 13"/>
            <p:cNvGraphicFramePr>
              <a:graphicFrameLocks/>
            </p:cNvGraphicFramePr>
            <p:nvPr/>
          </p:nvGraphicFramePr>
          <p:xfrm>
            <a:off x="1888" y="1897"/>
            <a:ext cx="224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64" name="Equation" r:id="rId11" imgW="256980" imgH="323656" progId="Equation.3">
                    <p:embed/>
                  </p:oleObj>
                </mc:Choice>
                <mc:Fallback>
                  <p:oleObj name="Equation" r:id="rId11" imgW="256980" imgH="323656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" y="1897"/>
                          <a:ext cx="224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6" name="Picture 1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1" y="1610"/>
              <a:ext cx="9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1529323" y="3355965"/>
            <a:ext cx="304800" cy="0"/>
          </a:xfrm>
          <a:prstGeom prst="line">
            <a:avLst/>
          </a:prstGeom>
          <a:noFill/>
          <a:ln w="28575">
            <a:solidFill>
              <a:srgbClr val="CC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8" name="Objec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3404117"/>
              </p:ext>
            </p:extLst>
          </p:nvPr>
        </p:nvGraphicFramePr>
        <p:xfrm>
          <a:off x="1199123" y="2959090"/>
          <a:ext cx="3159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5" name="Equation" r:id="rId14" imgW="218945" imgH="333375" progId="Equation.3">
                  <p:embed/>
                </p:oleObj>
              </mc:Choice>
              <mc:Fallback>
                <p:oleObj name="Equation" r:id="rId14" imgW="218945" imgH="33337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9123" y="2959090"/>
                        <a:ext cx="3159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Line 17"/>
          <p:cNvSpPr>
            <a:spLocks noChangeShapeType="1"/>
          </p:cNvSpPr>
          <p:nvPr/>
        </p:nvSpPr>
        <p:spPr bwMode="auto">
          <a:xfrm>
            <a:off x="1743635" y="2974965"/>
            <a:ext cx="0" cy="3810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0" name="Group 18"/>
          <p:cNvGrpSpPr>
            <a:grpSpLocks/>
          </p:cNvGrpSpPr>
          <p:nvPr/>
        </p:nvGrpSpPr>
        <p:grpSpPr bwMode="auto">
          <a:xfrm>
            <a:off x="4424923" y="3430578"/>
            <a:ext cx="1585912" cy="950912"/>
            <a:chOff x="2745" y="1561"/>
            <a:chExt cx="999" cy="599"/>
          </a:xfrm>
        </p:grpSpPr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2745" y="1663"/>
              <a:ext cx="672" cy="96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aphicFrame>
          <p:nvGraphicFramePr>
            <p:cNvPr id="22" name="Object 20"/>
            <p:cNvGraphicFramePr>
              <a:graphicFrameLocks/>
            </p:cNvGraphicFramePr>
            <p:nvPr/>
          </p:nvGraphicFramePr>
          <p:xfrm>
            <a:off x="3497" y="1561"/>
            <a:ext cx="247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66" name="Equation" r:id="rId16" imgW="295503" imgH="323656" progId="Equation.3">
                    <p:embed/>
                  </p:oleObj>
                </mc:Choice>
                <mc:Fallback>
                  <p:oleObj name="Equation" r:id="rId16" imgW="295503" imgH="323656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7" y="1561"/>
                          <a:ext cx="247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2767" y="1994"/>
              <a:ext cx="672" cy="96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rgbClr val="FF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aphicFrame>
          <p:nvGraphicFramePr>
            <p:cNvPr id="24" name="Object 22"/>
            <p:cNvGraphicFramePr>
              <a:graphicFrameLocks/>
            </p:cNvGraphicFramePr>
            <p:nvPr/>
          </p:nvGraphicFramePr>
          <p:xfrm>
            <a:off x="3520" y="1897"/>
            <a:ext cx="224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67" name="Equation" r:id="rId18" imgW="256980" imgH="323656" progId="Equation.3">
                    <p:embed/>
                  </p:oleObj>
                </mc:Choice>
                <mc:Fallback>
                  <p:oleObj name="Equation" r:id="rId18" imgW="256980" imgH="323656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0" y="1897"/>
                          <a:ext cx="224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5" name="Picture 23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1" y="1754"/>
              <a:ext cx="88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Line 24"/>
          <p:cNvSpPr>
            <a:spLocks noChangeShapeType="1"/>
          </p:cNvSpPr>
          <p:nvPr/>
        </p:nvSpPr>
        <p:spPr bwMode="auto">
          <a:xfrm>
            <a:off x="4966260" y="2751128"/>
            <a:ext cx="0" cy="838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7" name="Objec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6832834"/>
              </p:ext>
            </p:extLst>
          </p:nvPr>
        </p:nvGraphicFramePr>
        <p:xfrm>
          <a:off x="4847198" y="2327265"/>
          <a:ext cx="306387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8" name="Equation" r:id="rId21" imgW="209680" imgH="247844" progId="Equation.3">
                  <p:embed/>
                </p:oleObj>
              </mc:Choice>
              <mc:Fallback>
                <p:oleObj name="Equation" r:id="rId21" imgW="209680" imgH="247844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7198" y="2327265"/>
                        <a:ext cx="306387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Line 26"/>
          <p:cNvSpPr>
            <a:spLocks noChangeShapeType="1"/>
          </p:cNvSpPr>
          <p:nvPr/>
        </p:nvSpPr>
        <p:spPr bwMode="auto">
          <a:xfrm>
            <a:off x="3624823" y="3355965"/>
            <a:ext cx="609600" cy="0"/>
          </a:xfrm>
          <a:prstGeom prst="line">
            <a:avLst/>
          </a:prstGeom>
          <a:noFill/>
          <a:ln w="28575">
            <a:solidFill>
              <a:srgbClr val="CC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>
            <a:off x="3648635" y="3584565"/>
            <a:ext cx="533400" cy="0"/>
          </a:xfrm>
          <a:prstGeom prst="line">
            <a:avLst/>
          </a:prstGeom>
          <a:noFill/>
          <a:ln w="28575">
            <a:solidFill>
              <a:srgbClr val="CC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0" name="Group 28"/>
          <p:cNvGrpSpPr>
            <a:grpSpLocks/>
          </p:cNvGrpSpPr>
          <p:nvPr/>
        </p:nvGrpSpPr>
        <p:grpSpPr bwMode="auto">
          <a:xfrm>
            <a:off x="3948673" y="3068628"/>
            <a:ext cx="0" cy="803275"/>
            <a:chOff x="2445" y="2411"/>
            <a:chExt cx="0" cy="506"/>
          </a:xfrm>
        </p:grpSpPr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2445" y="2411"/>
              <a:ext cx="0" cy="192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2445" y="2603"/>
              <a:ext cx="0" cy="144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2445" y="2725"/>
              <a:ext cx="0" cy="192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34" name="Object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0046710"/>
              </p:ext>
            </p:extLst>
          </p:nvPr>
        </p:nvGraphicFramePr>
        <p:xfrm>
          <a:off x="4129648" y="3240078"/>
          <a:ext cx="280987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9" name="Equation" r:id="rId23" imgW="180910" imgH="323656" progId="Equation.3">
                  <p:embed/>
                </p:oleObj>
              </mc:Choice>
              <mc:Fallback>
                <p:oleObj name="Equation" r:id="rId23" imgW="180910" imgH="323656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9648" y="3240078"/>
                        <a:ext cx="280987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oup 33"/>
          <p:cNvGrpSpPr>
            <a:grpSpLocks/>
          </p:cNvGrpSpPr>
          <p:nvPr/>
        </p:nvGrpSpPr>
        <p:grpSpPr bwMode="auto">
          <a:xfrm>
            <a:off x="6593448" y="2449503"/>
            <a:ext cx="1525587" cy="1930400"/>
            <a:chOff x="4111" y="943"/>
            <a:chExt cx="961" cy="1216"/>
          </a:xfrm>
        </p:grpSpPr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4111" y="1994"/>
              <a:ext cx="672" cy="96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rgbClr val="FF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aphicFrame>
          <p:nvGraphicFramePr>
            <p:cNvPr id="37" name="Object 35"/>
            <p:cNvGraphicFramePr>
              <a:graphicFrameLocks/>
            </p:cNvGraphicFramePr>
            <p:nvPr/>
          </p:nvGraphicFramePr>
          <p:xfrm>
            <a:off x="4848" y="1896"/>
            <a:ext cx="224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70" name="Equation" r:id="rId25" imgW="256980" imgH="323656" progId="Equation.3">
                    <p:embed/>
                  </p:oleObj>
                </mc:Choice>
                <mc:Fallback>
                  <p:oleObj name="Equation" r:id="rId25" imgW="256980" imgH="323656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8" y="1896"/>
                          <a:ext cx="224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8" name="Picture 36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1" y="943"/>
              <a:ext cx="161" cy="1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Line 37"/>
          <p:cNvSpPr>
            <a:spLocks noChangeShapeType="1"/>
          </p:cNvSpPr>
          <p:nvPr/>
        </p:nvSpPr>
        <p:spPr bwMode="auto">
          <a:xfrm>
            <a:off x="7458635" y="2476490"/>
            <a:ext cx="609600" cy="0"/>
          </a:xfrm>
          <a:prstGeom prst="line">
            <a:avLst/>
          </a:prstGeom>
          <a:noFill/>
          <a:ln w="28575">
            <a:solidFill>
              <a:srgbClr val="CC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Line 38"/>
          <p:cNvSpPr>
            <a:spLocks noChangeShapeType="1"/>
          </p:cNvSpPr>
          <p:nvPr/>
        </p:nvSpPr>
        <p:spPr bwMode="auto">
          <a:xfrm flipH="1">
            <a:off x="7734860" y="2486015"/>
            <a:ext cx="4763" cy="474663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1" name="Object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5944193"/>
              </p:ext>
            </p:extLst>
          </p:nvPr>
        </p:nvGraphicFramePr>
        <p:xfrm>
          <a:off x="7915835" y="2476490"/>
          <a:ext cx="315913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1" name="公式" r:id="rId28" imgW="218945" imgH="323656" progId="Equation.3">
                  <p:embed/>
                </p:oleObj>
              </mc:Choice>
              <mc:Fallback>
                <p:oleObj name="公式" r:id="rId28" imgW="218945" imgH="323656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5835" y="2476490"/>
                        <a:ext cx="315913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 Box 40"/>
          <p:cNvSpPr txBox="1">
            <a:spLocks noChangeArrowheads="1"/>
          </p:cNvSpPr>
          <p:nvPr/>
        </p:nvSpPr>
        <p:spPr bwMode="auto">
          <a:xfrm>
            <a:off x="372035" y="4708971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sp>
        <p:nvSpPr>
          <p:cNvPr id="43" name="Text Box 41"/>
          <p:cNvSpPr txBox="1">
            <a:spLocks noChangeArrowheads="1"/>
          </p:cNvSpPr>
          <p:nvPr/>
        </p:nvSpPr>
        <p:spPr bwMode="auto">
          <a:xfrm>
            <a:off x="894323" y="4702621"/>
            <a:ext cx="75612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力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F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撤除后的整个过程只有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保守力（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重力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+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弹力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）作功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，机械能守恒</a:t>
            </a:r>
          </a:p>
        </p:txBody>
      </p:sp>
      <p:sp>
        <p:nvSpPr>
          <p:cNvPr id="44" name="Line 42"/>
          <p:cNvSpPr>
            <a:spLocks noChangeShapeType="1"/>
          </p:cNvSpPr>
          <p:nvPr/>
        </p:nvSpPr>
        <p:spPr bwMode="auto">
          <a:xfrm>
            <a:off x="7114148" y="4194165"/>
            <a:ext cx="0" cy="4572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Line 43"/>
          <p:cNvSpPr>
            <a:spLocks noChangeShapeType="1"/>
          </p:cNvSpPr>
          <p:nvPr/>
        </p:nvSpPr>
        <p:spPr bwMode="auto">
          <a:xfrm flipV="1">
            <a:off x="7112560" y="3660765"/>
            <a:ext cx="0" cy="533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Line 44"/>
          <p:cNvSpPr>
            <a:spLocks noChangeShapeType="1"/>
          </p:cNvSpPr>
          <p:nvPr/>
        </p:nvSpPr>
        <p:spPr bwMode="auto">
          <a:xfrm>
            <a:off x="2354823" y="3390890"/>
            <a:ext cx="0" cy="457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Line 45"/>
          <p:cNvSpPr>
            <a:spLocks noChangeShapeType="1"/>
          </p:cNvSpPr>
          <p:nvPr/>
        </p:nvSpPr>
        <p:spPr bwMode="auto">
          <a:xfrm flipV="1">
            <a:off x="2353235" y="2857490"/>
            <a:ext cx="0" cy="5334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" name="Rectangle 50"/>
          <p:cNvSpPr>
            <a:spLocks noChangeArrowheads="1"/>
          </p:cNvSpPr>
          <p:nvPr/>
        </p:nvSpPr>
        <p:spPr bwMode="auto">
          <a:xfrm>
            <a:off x="175185" y="1312853"/>
            <a:ext cx="827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rPr>
              <a:t>4</a:t>
            </a:r>
            <a:endParaRPr kumimoji="1" lang="zh-CN" altLang="en-US" sz="24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" name="Rectangle 51"/>
          <p:cNvSpPr>
            <a:spLocks noChangeArrowheads="1"/>
          </p:cNvSpPr>
          <p:nvPr/>
        </p:nvSpPr>
        <p:spPr bwMode="auto">
          <a:xfrm>
            <a:off x="848285" y="1849428"/>
            <a:ext cx="9047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给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kumimoji="1" lang="en-US" altLang="zh-CN" sz="2400" b="1" baseline="-25000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上加多大的压力 </a:t>
            </a:r>
            <a:r>
              <a:rPr kumimoji="1" lang="en-US" altLang="zh-CN" sz="2400" b="1" i="1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F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,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能使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kumimoji="1" lang="en-US" altLang="zh-CN" sz="2400" b="1" baseline="-25000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离开桌面</a:t>
            </a:r>
            <a:r>
              <a:rPr kumimoji="1"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kumimoji="1" lang="zh-CN" altLang="en-US" sz="2400" b="1" dirty="0">
                <a:solidFill>
                  <a:srgbClr val="FF0066"/>
                </a:solidFill>
                <a:latin typeface="Times New Roman" panose="02020603050405020304" pitchFamily="18" charset="0"/>
                <a:ea typeface="仿宋_GB2312" pitchFamily="49" charset="-122"/>
              </a:rPr>
              <a:t>在</a:t>
            </a:r>
            <a:r>
              <a:rPr kumimoji="1"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  <a:ea typeface="仿宋_GB2312" pitchFamily="49" charset="-122"/>
              </a:rPr>
              <a:t>F</a:t>
            </a:r>
            <a:r>
              <a:rPr kumimoji="1" lang="zh-CN" altLang="en-US" sz="2400" b="1" dirty="0">
                <a:solidFill>
                  <a:srgbClr val="FF0066"/>
                </a:solidFill>
                <a:latin typeface="Times New Roman" panose="02020603050405020304" pitchFamily="18" charset="0"/>
                <a:ea typeface="仿宋_GB2312" pitchFamily="49" charset="-122"/>
              </a:rPr>
              <a:t>撤除后</a:t>
            </a:r>
            <a:r>
              <a:rPr kumimoji="1"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？</a:t>
            </a:r>
          </a:p>
        </p:txBody>
      </p:sp>
      <p:sp>
        <p:nvSpPr>
          <p:cNvPr id="50" name="Text Box 52"/>
          <p:cNvSpPr txBox="1">
            <a:spLocks noChangeArrowheads="1"/>
          </p:cNvSpPr>
          <p:nvPr/>
        </p:nvSpPr>
        <p:spPr bwMode="auto">
          <a:xfrm>
            <a:off x="319648" y="1831965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求</a:t>
            </a:r>
          </a:p>
        </p:txBody>
      </p:sp>
      <p:sp>
        <p:nvSpPr>
          <p:cNvPr id="51" name="Rectangle 53"/>
          <p:cNvSpPr>
            <a:spLocks noChangeArrowheads="1"/>
          </p:cNvSpPr>
          <p:nvPr/>
        </p:nvSpPr>
        <p:spPr bwMode="auto">
          <a:xfrm>
            <a:off x="6510898" y="2452678"/>
            <a:ext cx="1066800" cy="152400"/>
          </a:xfrm>
          <a:prstGeom prst="rect">
            <a:avLst/>
          </a:prstGeom>
          <a:solidFill>
            <a:srgbClr val="FF99CC"/>
          </a:solidFill>
          <a:ln w="9525">
            <a:solidFill>
              <a:srgbClr val="FF99C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2" name="Text Box 41"/>
          <p:cNvSpPr txBox="1">
            <a:spLocks noChangeArrowheads="1"/>
          </p:cNvSpPr>
          <p:nvPr/>
        </p:nvSpPr>
        <p:spPr bwMode="auto">
          <a:xfrm>
            <a:off x="1869048" y="6350049"/>
            <a:ext cx="309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联立上述四式可得</a:t>
            </a:r>
          </a:p>
        </p:txBody>
      </p:sp>
      <p:sp>
        <p:nvSpPr>
          <p:cNvPr id="53" name="Text Box 41"/>
          <p:cNvSpPr txBox="1">
            <a:spLocks noChangeArrowheads="1"/>
          </p:cNvSpPr>
          <p:nvPr/>
        </p:nvSpPr>
        <p:spPr bwMode="auto">
          <a:xfrm>
            <a:off x="167248" y="5591417"/>
            <a:ext cx="24320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取图</a:t>
            </a:r>
            <a:r>
              <a:rPr kumimoji="1" lang="en-US" altLang="zh-CN" sz="2400" b="1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中</a:t>
            </a:r>
            <a:r>
              <a:rPr kumimoji="1" lang="en-US" altLang="zh-CN" sz="2400" b="1" i="1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kumimoji="1" lang="en-US" altLang="zh-CN" sz="2400" b="1" i="1" baseline="-25000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的最低点为势能零点</a:t>
            </a:r>
          </a:p>
        </p:txBody>
      </p:sp>
      <p:graphicFrame>
        <p:nvGraphicFramePr>
          <p:cNvPr id="5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93823"/>
              </p:ext>
            </p:extLst>
          </p:nvPr>
        </p:nvGraphicFramePr>
        <p:xfrm>
          <a:off x="2772482" y="5049255"/>
          <a:ext cx="140493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2" name="Equation" r:id="rId30" imgW="634680" imgH="228600" progId="Equation.DSMT4">
                  <p:embed/>
                </p:oleObj>
              </mc:Choice>
              <mc:Fallback>
                <p:oleObj name="Equation" r:id="rId30" imgW="6346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2482" y="5049255"/>
                        <a:ext cx="140493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5434611"/>
              </p:ext>
            </p:extLst>
          </p:nvPr>
        </p:nvGraphicFramePr>
        <p:xfrm>
          <a:off x="4469373" y="5078828"/>
          <a:ext cx="28384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3" name="Equation" r:id="rId32" imgW="1282680" imgH="228600" progId="Equation.DSMT4">
                  <p:embed/>
                </p:oleObj>
              </mc:Choice>
              <mc:Fallback>
                <p:oleObj name="Equation" r:id="rId32" imgW="12826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9373" y="5078828"/>
                        <a:ext cx="28384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555334"/>
              </p:ext>
            </p:extLst>
          </p:nvPr>
        </p:nvGraphicFramePr>
        <p:xfrm>
          <a:off x="7543566" y="5049255"/>
          <a:ext cx="13763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4" name="Equation" r:id="rId34" imgW="622080" imgH="228600" progId="Equation.DSMT4">
                  <p:embed/>
                </p:oleObj>
              </mc:Choice>
              <mc:Fallback>
                <p:oleObj name="Equation" r:id="rId34" imgW="622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566" y="5049255"/>
                        <a:ext cx="137636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803496"/>
              </p:ext>
            </p:extLst>
          </p:nvPr>
        </p:nvGraphicFramePr>
        <p:xfrm>
          <a:off x="2704482" y="5531296"/>
          <a:ext cx="5472113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5" name="Equation" r:id="rId36" imgW="2476440" imgH="393480" progId="Equation.DSMT4">
                  <p:embed/>
                </p:oleObj>
              </mc:Choice>
              <mc:Fallback>
                <p:oleObj name="Equation" r:id="rId36" imgW="24764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4482" y="5531296"/>
                        <a:ext cx="5472113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972474"/>
              </p:ext>
            </p:extLst>
          </p:nvPr>
        </p:nvGraphicFramePr>
        <p:xfrm>
          <a:off x="4675748" y="6350520"/>
          <a:ext cx="21605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6" name="Equation" r:id="rId38" imgW="977760" imgH="228600" progId="Equation.DSMT4">
                  <p:embed/>
                </p:oleObj>
              </mc:Choice>
              <mc:Fallback>
                <p:oleObj name="Equation" r:id="rId38" imgW="9777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748" y="6350520"/>
                        <a:ext cx="216058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316648"/>
              </p:ext>
            </p:extLst>
          </p:nvPr>
        </p:nvGraphicFramePr>
        <p:xfrm>
          <a:off x="2205598" y="2274086"/>
          <a:ext cx="393700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7" name="Equation" r:id="rId40" imgW="177480" imgH="241200" progId="Equation.DSMT4">
                  <p:embed/>
                </p:oleObj>
              </mc:Choice>
              <mc:Fallback>
                <p:oleObj name="Equation" r:id="rId40" imgW="177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598" y="2274086"/>
                        <a:ext cx="393700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045442"/>
              </p:ext>
            </p:extLst>
          </p:nvPr>
        </p:nvGraphicFramePr>
        <p:xfrm>
          <a:off x="7307823" y="3476616"/>
          <a:ext cx="338138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8" name="Equation" r:id="rId42" imgW="152280" imgH="241200" progId="Equation.DSMT4">
                  <p:embed/>
                </p:oleObj>
              </mc:Choice>
              <mc:Fallback>
                <p:oleObj name="Equation" r:id="rId42" imgW="1522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7823" y="3476616"/>
                        <a:ext cx="338138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910440"/>
              </p:ext>
            </p:extLst>
          </p:nvPr>
        </p:nvGraphicFramePr>
        <p:xfrm>
          <a:off x="2461185" y="3529003"/>
          <a:ext cx="4222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9" name="Equation" r:id="rId44" imgW="190440" imgH="241200" progId="Equation.DSMT4">
                  <p:embed/>
                </p:oleObj>
              </mc:Choice>
              <mc:Fallback>
                <p:oleObj name="Equation" r:id="rId44" imgW="190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1185" y="3529003"/>
                        <a:ext cx="422275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370770"/>
              </p:ext>
            </p:extLst>
          </p:nvPr>
        </p:nvGraphicFramePr>
        <p:xfrm>
          <a:off x="7241942" y="4260841"/>
          <a:ext cx="3937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0" name="Equation" r:id="rId46" imgW="177480" imgH="241200" progId="Equation.DSMT4">
                  <p:embed/>
                </p:oleObj>
              </mc:Choice>
              <mc:Fallback>
                <p:oleObj name="Equation" r:id="rId46" imgW="177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1942" y="4260841"/>
                        <a:ext cx="39370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65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7" grpId="0" autoUpdateAnimBg="0"/>
      <p:bldP spid="8" grpId="0" animBg="1"/>
      <p:bldP spid="9" grpId="0" autoUpdateAnimBg="0"/>
      <p:bldP spid="10" grpId="0" animBg="1"/>
      <p:bldP spid="17" grpId="0" animBg="1"/>
      <p:bldP spid="19" grpId="0" animBg="1"/>
      <p:bldP spid="26" grpId="0" animBg="1"/>
      <p:bldP spid="28" grpId="0" animBg="1"/>
      <p:bldP spid="29" grpId="0" animBg="1"/>
      <p:bldP spid="39" grpId="0" animBg="1"/>
      <p:bldP spid="40" grpId="0" animBg="1"/>
      <p:bldP spid="42" grpId="0" autoUpdateAnimBg="0"/>
      <p:bldP spid="43" grpId="0" autoUpdateAnimBg="0"/>
      <p:bldP spid="44" grpId="0" animBg="1"/>
      <p:bldP spid="45" grpId="0" animBg="1"/>
      <p:bldP spid="46" grpId="0" animBg="1"/>
      <p:bldP spid="47" grpId="0" animBg="1"/>
      <p:bldP spid="48" grpId="0" autoUpdateAnimBg="0"/>
      <p:bldP spid="49" grpId="0" autoUpdateAnimBg="0"/>
      <p:bldP spid="50" grpId="0" autoUpdateAnimBg="0"/>
      <p:bldP spid="51" grpId="0" animBg="1"/>
      <p:bldP spid="52" grpId="0" autoUpdateAnimBg="0"/>
      <p:bldP spid="53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1" name="Text Box 3"/>
          <p:cNvSpPr txBox="1">
            <a:spLocks noChangeArrowheads="1"/>
          </p:cNvSpPr>
          <p:nvPr/>
        </p:nvSpPr>
        <p:spPr bwMode="auto">
          <a:xfrm>
            <a:off x="468313" y="1052513"/>
            <a:ext cx="6324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• 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力的空间累积 </a:t>
            </a:r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—— </a:t>
            </a:r>
            <a:r>
              <a:rPr lang="zh-CN" altLang="en-US">
                <a:solidFill>
                  <a:srgbClr val="FFCC00"/>
                </a:solidFill>
                <a:ea typeface="楷体_GB2312" pitchFamily="49" charset="-122"/>
              </a:rPr>
              <a:t>功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  </a:t>
            </a:r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=&gt; 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能量的变化</a:t>
            </a:r>
            <a:endParaRPr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80932" name="Text Box 4"/>
          <p:cNvSpPr txBox="1">
            <a:spLocks noChangeArrowheads="1"/>
          </p:cNvSpPr>
          <p:nvPr/>
        </p:nvSpPr>
        <p:spPr bwMode="auto">
          <a:xfrm>
            <a:off x="468313" y="1509713"/>
            <a:ext cx="27955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• 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力的时间累积 ？</a:t>
            </a:r>
            <a:r>
              <a:rPr lang="zh-CN" altLang="en-US" sz="2800">
                <a:solidFill>
                  <a:srgbClr val="FFFFFF"/>
                </a:solidFill>
                <a:ea typeface="楷体_GB2312" pitchFamily="49" charset="-122"/>
              </a:rPr>
              <a:t> </a:t>
            </a:r>
          </a:p>
        </p:txBody>
      </p:sp>
      <p:sp>
        <p:nvSpPr>
          <p:cNvPr id="380934" name="Text Box 6"/>
          <p:cNvSpPr txBox="1">
            <a:spLocks noChangeArrowheads="1"/>
          </p:cNvSpPr>
          <p:nvPr/>
        </p:nvSpPr>
        <p:spPr bwMode="auto">
          <a:xfrm>
            <a:off x="420688" y="2205038"/>
            <a:ext cx="609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99"/>
                </a:solidFill>
                <a:ea typeface="楷体_GB2312" pitchFamily="49" charset="-122"/>
              </a:rPr>
              <a:t>一、动量（ </a:t>
            </a:r>
            <a:r>
              <a:rPr lang="en-US" altLang="zh-CN" i="1">
                <a:solidFill>
                  <a:srgbClr val="00FF00"/>
                </a:solidFill>
              </a:rPr>
              <a:t>momentum</a:t>
            </a:r>
            <a:r>
              <a:rPr lang="zh-CN" altLang="en-US"/>
              <a:t> </a:t>
            </a:r>
            <a:r>
              <a:rPr lang="zh-CN" altLang="en-US">
                <a:solidFill>
                  <a:srgbClr val="FFFF99"/>
                </a:solidFill>
                <a:ea typeface="楷体_GB2312" pitchFamily="49" charset="-122"/>
              </a:rPr>
              <a:t>）</a:t>
            </a:r>
          </a:p>
        </p:txBody>
      </p:sp>
      <p:sp>
        <p:nvSpPr>
          <p:cNvPr id="380935" name="Oval 7"/>
          <p:cNvSpPr>
            <a:spLocks noChangeArrowheads="1"/>
          </p:cNvSpPr>
          <p:nvPr/>
        </p:nvSpPr>
        <p:spPr bwMode="auto">
          <a:xfrm>
            <a:off x="5678488" y="2841625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0936" name="Line 8"/>
          <p:cNvSpPr>
            <a:spLocks noChangeShapeType="1"/>
          </p:cNvSpPr>
          <p:nvPr/>
        </p:nvSpPr>
        <p:spPr bwMode="auto">
          <a:xfrm flipV="1">
            <a:off x="5983288" y="2460625"/>
            <a:ext cx="1143000" cy="457200"/>
          </a:xfrm>
          <a:prstGeom prst="line">
            <a:avLst/>
          </a:prstGeom>
          <a:noFill/>
          <a:ln w="4127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0937" name="Text Box 9"/>
          <p:cNvSpPr txBox="1">
            <a:spLocks noChangeArrowheads="1"/>
          </p:cNvSpPr>
          <p:nvPr/>
        </p:nvSpPr>
        <p:spPr bwMode="auto">
          <a:xfrm>
            <a:off x="5602288" y="2308225"/>
            <a:ext cx="420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00FFFF"/>
                </a:solidFill>
                <a:ea typeface="楷体_GB2312" pitchFamily="49" charset="-122"/>
              </a:rPr>
              <a:t>m</a:t>
            </a:r>
            <a:endParaRPr kumimoji="0" lang="en-US" altLang="zh-CN" b="0">
              <a:solidFill>
                <a:srgbClr val="00FFFF"/>
              </a:solidFill>
              <a:ea typeface="楷体_GB2312" pitchFamily="49" charset="-122"/>
            </a:endParaRPr>
          </a:p>
        </p:txBody>
      </p:sp>
      <p:graphicFrame>
        <p:nvGraphicFramePr>
          <p:cNvPr id="380938" name="Object 10"/>
          <p:cNvGraphicFramePr>
            <a:graphicFrameLocks/>
          </p:cNvGraphicFramePr>
          <p:nvPr/>
        </p:nvGraphicFramePr>
        <p:xfrm>
          <a:off x="3516313" y="2924175"/>
          <a:ext cx="11271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4" name="公式" r:id="rId3" imgW="1005001" imgH="252218" progId="Equation.3">
                  <p:embed/>
                </p:oleObj>
              </mc:Choice>
              <mc:Fallback>
                <p:oleObj name="公式" r:id="rId3" imgW="1005001" imgH="252218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6313" y="2924175"/>
                        <a:ext cx="11271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939" name="Text Box 11"/>
          <p:cNvSpPr txBox="1">
            <a:spLocks noChangeArrowheads="1"/>
          </p:cNvSpPr>
          <p:nvPr/>
        </p:nvSpPr>
        <p:spPr bwMode="auto">
          <a:xfrm>
            <a:off x="900113" y="2852738"/>
            <a:ext cx="2519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质点的动量</a:t>
            </a:r>
          </a:p>
        </p:txBody>
      </p:sp>
      <p:graphicFrame>
        <p:nvGraphicFramePr>
          <p:cNvPr id="380940" name="Object 12"/>
          <p:cNvGraphicFramePr>
            <a:graphicFrameLocks noChangeAspect="1"/>
          </p:cNvGraphicFramePr>
          <p:nvPr/>
        </p:nvGraphicFramePr>
        <p:xfrm>
          <a:off x="6418263" y="1989138"/>
          <a:ext cx="124936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5" name="公式" r:id="rId5" imgW="1005001" imgH="252218" progId="Equation.3">
                  <p:embed/>
                </p:oleObj>
              </mc:Choice>
              <mc:Fallback>
                <p:oleObj name="公式" r:id="rId5" imgW="1005001" imgH="252218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8263" y="1989138"/>
                        <a:ext cx="124936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941" name="Object 13"/>
          <p:cNvGraphicFramePr>
            <a:graphicFrameLocks noChangeAspect="1"/>
          </p:cNvGraphicFramePr>
          <p:nvPr/>
        </p:nvGraphicFramePr>
        <p:xfrm>
          <a:off x="7089775" y="2525713"/>
          <a:ext cx="2524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6" name="公式" r:id="rId7" imgW="99964" imgH="176407" progId="Equation.3">
                  <p:embed/>
                </p:oleObj>
              </mc:Choice>
              <mc:Fallback>
                <p:oleObj name="公式" r:id="rId7" imgW="99964" imgH="176407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9775" y="2525713"/>
                        <a:ext cx="2524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942" name="Text Box 14"/>
          <p:cNvSpPr txBox="1">
            <a:spLocks noChangeArrowheads="1"/>
          </p:cNvSpPr>
          <p:nvPr/>
        </p:nvSpPr>
        <p:spPr bwMode="auto">
          <a:xfrm>
            <a:off x="900113" y="3573463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质点系的动量</a:t>
            </a:r>
          </a:p>
        </p:txBody>
      </p:sp>
      <p:graphicFrame>
        <p:nvGraphicFramePr>
          <p:cNvPr id="380943" name="Object 15"/>
          <p:cNvGraphicFramePr>
            <a:graphicFrameLocks/>
          </p:cNvGraphicFramePr>
          <p:nvPr/>
        </p:nvGraphicFramePr>
        <p:xfrm>
          <a:off x="3492500" y="3500438"/>
          <a:ext cx="164782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7" name="公式" r:id="rId9" imgW="1519449" imgH="595312" progId="Equation.3">
                  <p:embed/>
                </p:oleObj>
              </mc:Choice>
              <mc:Fallback>
                <p:oleObj name="公式" r:id="rId9" imgW="1519449" imgH="595312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3500438"/>
                        <a:ext cx="1647825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944" name="Text Box 16"/>
          <p:cNvSpPr txBox="1">
            <a:spLocks noChangeArrowheads="1"/>
          </p:cNvSpPr>
          <p:nvPr/>
        </p:nvSpPr>
        <p:spPr bwMode="auto">
          <a:xfrm>
            <a:off x="660400" y="4171950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说明：</a:t>
            </a:r>
          </a:p>
        </p:txBody>
      </p:sp>
      <p:sp>
        <p:nvSpPr>
          <p:cNvPr id="380945" name="Text Box 17"/>
          <p:cNvSpPr txBox="1">
            <a:spLocks noChangeArrowheads="1"/>
          </p:cNvSpPr>
          <p:nvPr/>
        </p:nvSpPr>
        <p:spPr bwMode="auto">
          <a:xfrm>
            <a:off x="971550" y="4652963"/>
            <a:ext cx="6477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FFFF00"/>
                </a:solidFill>
                <a:ea typeface="楷体_GB2312" pitchFamily="49" charset="-122"/>
              </a:rPr>
              <a:t>•  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矢量性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，动量 </a:t>
            </a:r>
            <a:r>
              <a:rPr lang="en-US" altLang="zh-CN" i="1">
                <a:solidFill>
                  <a:srgbClr val="FFFFFF"/>
                </a:solidFill>
                <a:ea typeface="楷体_GB2312" pitchFamily="49" charset="-122"/>
              </a:rPr>
              <a:t>P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与速度 </a:t>
            </a:r>
            <a:r>
              <a:rPr lang="en-US" altLang="zh-CN" i="1">
                <a:solidFill>
                  <a:srgbClr val="FFFFFF"/>
                </a:solidFill>
                <a:ea typeface="楷体_GB2312" pitchFamily="49" charset="-122"/>
              </a:rPr>
              <a:t>v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方向相同</a:t>
            </a:r>
            <a:endParaRPr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80946" name="Text Box 18"/>
          <p:cNvSpPr txBox="1">
            <a:spLocks noChangeArrowheads="1"/>
          </p:cNvSpPr>
          <p:nvPr/>
        </p:nvSpPr>
        <p:spPr bwMode="auto">
          <a:xfrm>
            <a:off x="971550" y="5213350"/>
            <a:ext cx="5638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FFFF00"/>
                </a:solidFill>
                <a:ea typeface="楷体_GB2312" pitchFamily="49" charset="-122"/>
              </a:rPr>
              <a:t>•  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状态量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——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速度</a:t>
            </a:r>
            <a:r>
              <a:rPr lang="en-US" altLang="zh-CN" i="1">
                <a:solidFill>
                  <a:srgbClr val="FFFFFF"/>
                </a:solidFill>
                <a:ea typeface="楷体_GB2312" pitchFamily="49" charset="-122"/>
              </a:rPr>
              <a:t>v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是一状态量</a:t>
            </a:r>
            <a:endParaRPr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80947" name="Text Box 19"/>
          <p:cNvSpPr txBox="1">
            <a:spLocks noChangeArrowheads="1"/>
          </p:cNvSpPr>
          <p:nvPr/>
        </p:nvSpPr>
        <p:spPr bwMode="auto">
          <a:xfrm>
            <a:off x="971550" y="5718175"/>
            <a:ext cx="7162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FFFFFF"/>
                </a:solidFill>
                <a:ea typeface="楷体_GB2312" pitchFamily="49" charset="-122"/>
              </a:rPr>
              <a:t>• 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动量 </a:t>
            </a:r>
            <a:r>
              <a:rPr lang="en-US" altLang="zh-CN" i="1">
                <a:solidFill>
                  <a:srgbClr val="FFFFFF"/>
                </a:solidFill>
                <a:ea typeface="楷体_GB2312" pitchFamily="49" charset="-122"/>
              </a:rPr>
              <a:t>P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是度量物体的机械运动的物理量</a:t>
            </a:r>
            <a:endParaRPr lang="zh-CN" altLang="en-US" sz="280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80948" name="AutoShape 20"/>
          <p:cNvSpPr>
            <a:spLocks/>
          </p:cNvSpPr>
          <p:nvPr/>
        </p:nvSpPr>
        <p:spPr bwMode="auto">
          <a:xfrm>
            <a:off x="590550" y="4729163"/>
            <a:ext cx="304800" cy="1219200"/>
          </a:xfrm>
          <a:prstGeom prst="leftBrace">
            <a:avLst>
              <a:gd name="adj1" fmla="val 33333"/>
              <a:gd name="adj2" fmla="val 50000"/>
            </a:avLst>
          </a:prstGeom>
          <a:noFill/>
          <a:ln w="222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40002" name="Text Box 2"/>
          <p:cNvSpPr txBox="1">
            <a:spLocks noChangeArrowheads="1"/>
          </p:cNvSpPr>
          <p:nvPr/>
        </p:nvSpPr>
        <p:spPr bwMode="auto">
          <a:xfrm>
            <a:off x="0" y="188913"/>
            <a:ext cx="9144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200">
                <a:solidFill>
                  <a:srgbClr val="66FF33"/>
                </a:solidFill>
                <a:ea typeface="黑体" panose="02010609060101010101" pitchFamily="49" charset="-122"/>
              </a:rPr>
              <a:t>4-1  </a:t>
            </a:r>
            <a:r>
              <a:rPr kumimoji="0" lang="zh-CN" altLang="en-US" sz="3200">
                <a:solidFill>
                  <a:srgbClr val="66FF33"/>
                </a:solidFill>
                <a:ea typeface="黑体" panose="02010609060101010101" pitchFamily="49" charset="-122"/>
              </a:rPr>
              <a:t>动量定理（ </a:t>
            </a:r>
            <a:r>
              <a:rPr lang="en-US" altLang="zh-CN" sz="3200" i="1">
                <a:solidFill>
                  <a:srgbClr val="00FF00"/>
                </a:solidFill>
              </a:rPr>
              <a:t>Theorem of momentum</a:t>
            </a:r>
            <a:r>
              <a:rPr kumimoji="0" lang="zh-CN" altLang="en-US"/>
              <a:t> </a:t>
            </a:r>
            <a:r>
              <a:rPr kumimoji="0" lang="zh-CN" altLang="en-US" sz="3200">
                <a:solidFill>
                  <a:srgbClr val="66FF33"/>
                </a:solidFill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80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380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40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300"/>
                                        <p:tgtEl>
                                          <p:spTgt spid="380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0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0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0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0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80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80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80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80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80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80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5" dur="500"/>
                                        <p:tgtEl>
                                          <p:spTgt spid="38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300"/>
                                        <p:tgtEl>
                                          <p:spTgt spid="380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300"/>
                                        <p:tgtEl>
                                          <p:spTgt spid="380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8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931" grpId="0" autoUpdateAnimBg="0"/>
      <p:bldP spid="380932" grpId="0" autoUpdateAnimBg="0"/>
      <p:bldP spid="380934" grpId="0" autoUpdateAnimBg="0"/>
      <p:bldP spid="380935" grpId="0" animBg="1"/>
      <p:bldP spid="380936" grpId="0" animBg="1"/>
      <p:bldP spid="380937" grpId="0" autoUpdateAnimBg="0"/>
      <p:bldP spid="380939" grpId="0" autoUpdateAnimBg="0"/>
      <p:bldP spid="380942" grpId="0" autoUpdateAnimBg="0"/>
      <p:bldP spid="380944" grpId="0" build="p" autoUpdateAnimBg="0"/>
      <p:bldP spid="380945" grpId="0" autoUpdateAnimBg="0"/>
      <p:bldP spid="380946" grpId="0" autoUpdateAnimBg="0"/>
      <p:bldP spid="380947" grpId="0" build="p" autoUpdateAnimBg="0"/>
      <p:bldP spid="380948" grpId="0" animBg="1"/>
      <p:bldP spid="64000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Text Box 2"/>
          <p:cNvSpPr txBox="1">
            <a:spLocks noChangeArrowheads="1"/>
          </p:cNvSpPr>
          <p:nvPr/>
        </p:nvSpPr>
        <p:spPr bwMode="auto">
          <a:xfrm>
            <a:off x="3713163" y="40925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kumimoji="0" lang="zh-CN" altLang="zh-CN" b="0">
              <a:solidFill>
                <a:srgbClr val="000000"/>
              </a:solidFill>
              <a:ea typeface="楷体_GB2312" pitchFamily="49" charset="-122"/>
            </a:endParaRPr>
          </a:p>
        </p:txBody>
      </p:sp>
      <p:sp>
        <p:nvSpPr>
          <p:cNvPr id="381955" name="Text Box 3"/>
          <p:cNvSpPr txBox="1">
            <a:spLocks noChangeArrowheads="1"/>
          </p:cNvSpPr>
          <p:nvPr/>
        </p:nvSpPr>
        <p:spPr bwMode="auto">
          <a:xfrm>
            <a:off x="1103313" y="1157288"/>
            <a:ext cx="243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牛顿第二定律</a:t>
            </a:r>
            <a:endParaRPr kumimoji="0" lang="zh-CN" altLang="en-US" b="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381956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1971632"/>
              </p:ext>
            </p:extLst>
          </p:nvPr>
        </p:nvGraphicFramePr>
        <p:xfrm>
          <a:off x="1458417" y="1770856"/>
          <a:ext cx="1728191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4" name="Equation" r:id="rId3" imgW="711000" imgH="393480" progId="Equation.DSMT4">
                  <p:embed/>
                </p:oleObj>
              </mc:Choice>
              <mc:Fallback>
                <p:oleObj name="Equation" r:id="rId3" imgW="711000" imgH="393480" progId="Equation.DSMT4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8417" y="1770856"/>
                        <a:ext cx="1728191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1957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5503323"/>
              </p:ext>
            </p:extLst>
          </p:nvPr>
        </p:nvGraphicFramePr>
        <p:xfrm>
          <a:off x="1822749" y="2749156"/>
          <a:ext cx="1728191" cy="583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5" name="Equation" r:id="rId5" imgW="736560" imgH="241200" progId="Equation.DSMT4">
                  <p:embed/>
                </p:oleObj>
              </mc:Choice>
              <mc:Fallback>
                <p:oleObj name="Equation" r:id="rId5" imgW="736560" imgH="241200" progId="Equation.DSMT4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2749" y="2749156"/>
                        <a:ext cx="1728191" cy="5834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1958" name="Text Box 6"/>
          <p:cNvSpPr txBox="1">
            <a:spLocks noChangeArrowheads="1"/>
          </p:cNvSpPr>
          <p:nvPr/>
        </p:nvSpPr>
        <p:spPr bwMode="auto">
          <a:xfrm>
            <a:off x="708025" y="3535363"/>
            <a:ext cx="2279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00FFFF"/>
                </a:solidFill>
                <a:ea typeface="楷体_GB2312" pitchFamily="49" charset="-122"/>
              </a:rPr>
              <a:t>结论：</a:t>
            </a:r>
          </a:p>
        </p:txBody>
      </p:sp>
      <p:sp>
        <p:nvSpPr>
          <p:cNvPr id="381959" name="AutoShape 7"/>
          <p:cNvSpPr>
            <a:spLocks noChangeArrowheads="1"/>
          </p:cNvSpPr>
          <p:nvPr/>
        </p:nvSpPr>
        <p:spPr bwMode="auto">
          <a:xfrm>
            <a:off x="6156325" y="2852738"/>
            <a:ext cx="2447925" cy="762000"/>
          </a:xfrm>
          <a:prstGeom prst="wedgeRoundRectCallout">
            <a:avLst>
              <a:gd name="adj1" fmla="val -93514"/>
              <a:gd name="adj2" fmla="val -7917"/>
              <a:gd name="adj3" fmla="val 16667"/>
            </a:avLst>
          </a:prstGeom>
          <a:solidFill>
            <a:srgbClr val="009999">
              <a:alpha val="56862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力</a:t>
            </a:r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F 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的元冲量（</a:t>
            </a:r>
            <a:r>
              <a:rPr kumimoji="0" lang="zh-CN" altLang="en-US"/>
              <a:t> </a:t>
            </a:r>
            <a:r>
              <a:rPr kumimoji="0" lang="en-US" altLang="zh-CN">
                <a:solidFill>
                  <a:srgbClr val="00FFFF"/>
                </a:solidFill>
              </a:rPr>
              <a:t>impulse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）</a:t>
            </a:r>
          </a:p>
        </p:txBody>
      </p:sp>
      <p:sp>
        <p:nvSpPr>
          <p:cNvPr id="381960" name="Text Box 8"/>
          <p:cNvSpPr txBox="1">
            <a:spLocks noChangeArrowheads="1"/>
          </p:cNvSpPr>
          <p:nvPr/>
        </p:nvSpPr>
        <p:spPr bwMode="auto">
          <a:xfrm>
            <a:off x="396875" y="476250"/>
            <a:ext cx="3598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FF99"/>
                </a:solidFill>
                <a:ea typeface="楷体_GB2312" pitchFamily="49" charset="-122"/>
              </a:rPr>
              <a:t>二、</a:t>
            </a:r>
            <a:r>
              <a:rPr kumimoji="0" lang="zh-CN" altLang="en-US">
                <a:solidFill>
                  <a:srgbClr val="FFFF99"/>
                </a:solidFill>
                <a:ea typeface="楷体_GB2312" pitchFamily="49" charset="-122"/>
              </a:rPr>
              <a:t>质点动量定理</a:t>
            </a:r>
          </a:p>
        </p:txBody>
      </p:sp>
      <p:sp>
        <p:nvSpPr>
          <p:cNvPr id="381961" name="Text Box 9"/>
          <p:cNvSpPr txBox="1">
            <a:spLocks noChangeArrowheads="1"/>
          </p:cNvSpPr>
          <p:nvPr/>
        </p:nvSpPr>
        <p:spPr bwMode="auto">
          <a:xfrm>
            <a:off x="684213" y="4014788"/>
            <a:ext cx="7869237" cy="53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0" lang="en-US" altLang="zh-CN" dirty="0">
                <a:solidFill>
                  <a:srgbClr val="FFFFFF"/>
                </a:solidFill>
                <a:ea typeface="楷体_GB2312" pitchFamily="49" charset="-122"/>
              </a:rPr>
              <a:t>(1)  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质点动量的增量等于</a:t>
            </a:r>
            <a:r>
              <a:rPr kumimoji="0" lang="zh-CN" altLang="en-US" dirty="0">
                <a:solidFill>
                  <a:srgbClr val="00FFFF"/>
                </a:solidFill>
                <a:ea typeface="楷体_GB2312" pitchFamily="49" charset="-122"/>
              </a:rPr>
              <a:t>合外力</a:t>
            </a:r>
            <a:r>
              <a:rPr kumimoji="0" lang="zh-CN" altLang="en-US" dirty="0">
                <a:solidFill>
                  <a:srgbClr val="00FFFF"/>
                </a:solidFill>
                <a:ea typeface="楷体_GB2312" pitchFamily="49" charset="-122"/>
                <a:sym typeface="Symbol" panose="05050102010706020507" pitchFamily="18" charset="2"/>
              </a:rPr>
              <a:t></a:t>
            </a:r>
            <a:r>
              <a:rPr kumimoji="0" lang="zh-CN" altLang="en-US" dirty="0">
                <a:solidFill>
                  <a:srgbClr val="00FFFF"/>
                </a:solidFill>
                <a:ea typeface="楷体_GB2312" pitchFamily="49" charset="-122"/>
              </a:rPr>
              <a:t>作用时间</a:t>
            </a:r>
            <a:r>
              <a:rPr kumimoji="0"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的累积</a:t>
            </a:r>
            <a:endParaRPr kumimoji="0" lang="zh-CN" altLang="en-US" dirty="0">
              <a:solidFill>
                <a:srgbClr val="00FFFF"/>
              </a:solidFill>
              <a:ea typeface="楷体_GB2312" pitchFamily="49" charset="-122"/>
            </a:endParaRPr>
          </a:p>
        </p:txBody>
      </p:sp>
      <p:graphicFrame>
        <p:nvGraphicFramePr>
          <p:cNvPr id="381962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9462683"/>
              </p:ext>
            </p:extLst>
          </p:nvPr>
        </p:nvGraphicFramePr>
        <p:xfrm>
          <a:off x="3550940" y="2800946"/>
          <a:ext cx="805036" cy="479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6" name="Equation" r:id="rId7" imgW="393480" imgH="215640" progId="Equation.DSMT4">
                  <p:embed/>
                </p:oleObj>
              </mc:Choice>
              <mc:Fallback>
                <p:oleObj name="Equation" r:id="rId7" imgW="393480" imgH="215640" progId="Equation.DSMT4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0940" y="2800946"/>
                        <a:ext cx="805036" cy="4798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1963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006245"/>
              </p:ext>
            </p:extLst>
          </p:nvPr>
        </p:nvGraphicFramePr>
        <p:xfrm>
          <a:off x="4370326" y="2825166"/>
          <a:ext cx="692274" cy="456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7" name="Equation" r:id="rId9" imgW="330120" imgH="215640" progId="Equation.DSMT4">
                  <p:embed/>
                </p:oleObj>
              </mc:Choice>
              <mc:Fallback>
                <p:oleObj name="Equation" r:id="rId9" imgW="330120" imgH="215640" progId="Equation.DSMT4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0326" y="2825166"/>
                        <a:ext cx="692274" cy="4560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1964" name="AutoShape 12"/>
          <p:cNvSpPr>
            <a:spLocks noChangeAspect="1" noChangeArrowheads="1"/>
          </p:cNvSpPr>
          <p:nvPr/>
        </p:nvSpPr>
        <p:spPr bwMode="auto">
          <a:xfrm>
            <a:off x="250825" y="3357563"/>
            <a:ext cx="460375" cy="403225"/>
          </a:xfrm>
          <a:prstGeom prst="star5">
            <a:avLst/>
          </a:prstGeom>
          <a:solidFill>
            <a:srgbClr val="FF3300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1965" name="Rectangle 13"/>
          <p:cNvSpPr>
            <a:spLocks noChangeArrowheads="1"/>
          </p:cNvSpPr>
          <p:nvPr/>
        </p:nvSpPr>
        <p:spPr bwMode="auto">
          <a:xfrm>
            <a:off x="704850" y="4510088"/>
            <a:ext cx="7539038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 marL="444500" indent="-4445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</a:pPr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(2)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要使质点动量发生变化，仅有力的作用是不够的，力还必须累积作用一定时间</a:t>
            </a:r>
          </a:p>
        </p:txBody>
      </p:sp>
      <p:sp>
        <p:nvSpPr>
          <p:cNvPr id="2" name="AutoShape 7"/>
          <p:cNvSpPr>
            <a:spLocks noChangeArrowheads="1"/>
          </p:cNvSpPr>
          <p:nvPr/>
        </p:nvSpPr>
        <p:spPr bwMode="auto">
          <a:xfrm>
            <a:off x="6156325" y="476250"/>
            <a:ext cx="2376488" cy="762000"/>
          </a:xfrm>
          <a:prstGeom prst="wedgeRoundRectCallout">
            <a:avLst>
              <a:gd name="adj1" fmla="val -65898"/>
              <a:gd name="adj2" fmla="val 152292"/>
              <a:gd name="adj3" fmla="val 16667"/>
            </a:avLst>
          </a:prstGeom>
          <a:solidFill>
            <a:srgbClr val="009999">
              <a:alpha val="56862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质点动量定理的微分形式</a:t>
            </a:r>
          </a:p>
        </p:txBody>
      </p:sp>
      <p:graphicFrame>
        <p:nvGraphicFramePr>
          <p:cNvPr id="7186" name="Object 18"/>
          <p:cNvGraphicFramePr>
            <a:graphicFrameLocks noChangeAspect="1"/>
          </p:cNvGraphicFramePr>
          <p:nvPr/>
        </p:nvGraphicFramePr>
        <p:xfrm>
          <a:off x="4716463" y="1989138"/>
          <a:ext cx="136842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8" name="Equation" r:id="rId11" imgW="557359" imgH="176407" progId="Equation.DSMT4">
                  <p:embed/>
                </p:oleObj>
              </mc:Choice>
              <mc:Fallback>
                <p:oleObj name="Equation" r:id="rId11" imgW="557359" imgH="176407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1989138"/>
                        <a:ext cx="1368425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1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1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81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81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81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8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81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954" grpId="0" autoUpdateAnimBg="0"/>
      <p:bldP spid="381955" grpId="0" autoUpdateAnimBg="0"/>
      <p:bldP spid="381958" grpId="0"/>
      <p:bldP spid="381959" grpId="0" animBg="1" autoUpdateAnimBg="0"/>
      <p:bldP spid="381960" grpId="0" autoUpdateAnimBg="0"/>
      <p:bldP spid="381961" grpId="0"/>
      <p:bldP spid="2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Text Box 2"/>
          <p:cNvSpPr txBox="1">
            <a:spLocks noChangeArrowheads="1"/>
          </p:cNvSpPr>
          <p:nvPr/>
        </p:nvSpPr>
        <p:spPr bwMode="auto">
          <a:xfrm>
            <a:off x="468313" y="200025"/>
            <a:ext cx="2622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对一段有限时间，</a:t>
            </a:r>
            <a:endParaRPr kumimoji="0" lang="zh-CN" altLang="en-US" b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82980" name="Line 4"/>
          <p:cNvSpPr>
            <a:spLocks noChangeShapeType="1"/>
          </p:cNvSpPr>
          <p:nvPr/>
        </p:nvSpPr>
        <p:spPr bwMode="auto">
          <a:xfrm>
            <a:off x="6337300" y="2511425"/>
            <a:ext cx="184467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2981" name="Line 5"/>
          <p:cNvSpPr>
            <a:spLocks noChangeShapeType="1"/>
          </p:cNvSpPr>
          <p:nvPr/>
        </p:nvSpPr>
        <p:spPr bwMode="auto">
          <a:xfrm flipV="1">
            <a:off x="6337300" y="758825"/>
            <a:ext cx="0" cy="17526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2982" name="Line 6"/>
          <p:cNvSpPr>
            <a:spLocks noChangeShapeType="1"/>
          </p:cNvSpPr>
          <p:nvPr/>
        </p:nvSpPr>
        <p:spPr bwMode="auto">
          <a:xfrm flipH="1">
            <a:off x="5791200" y="2511425"/>
            <a:ext cx="546100" cy="3810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2983" name="Freeform 7"/>
          <p:cNvSpPr>
            <a:spLocks/>
          </p:cNvSpPr>
          <p:nvPr/>
        </p:nvSpPr>
        <p:spPr bwMode="auto">
          <a:xfrm>
            <a:off x="6470650" y="1165225"/>
            <a:ext cx="1630363" cy="2108200"/>
          </a:xfrm>
          <a:custGeom>
            <a:avLst/>
            <a:gdLst>
              <a:gd name="T0" fmla="*/ 2147483646 w 976"/>
              <a:gd name="T1" fmla="*/ 2147483646 h 1328"/>
              <a:gd name="T2" fmla="*/ 2147483646 w 976"/>
              <a:gd name="T3" fmla="*/ 2147483646 h 1328"/>
              <a:gd name="T4" fmla="*/ 2147483646 w 976"/>
              <a:gd name="T5" fmla="*/ 2147483646 h 1328"/>
              <a:gd name="T6" fmla="*/ 2147483646 w 976"/>
              <a:gd name="T7" fmla="*/ 2147483646 h 132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76" h="1328">
                <a:moveTo>
                  <a:pt x="112" y="1328"/>
                </a:moveTo>
                <a:cubicBezTo>
                  <a:pt x="56" y="1024"/>
                  <a:pt x="0" y="720"/>
                  <a:pt x="64" y="512"/>
                </a:cubicBezTo>
                <a:cubicBezTo>
                  <a:pt x="128" y="304"/>
                  <a:pt x="344" y="160"/>
                  <a:pt x="496" y="80"/>
                </a:cubicBezTo>
                <a:cubicBezTo>
                  <a:pt x="648" y="0"/>
                  <a:pt x="896" y="40"/>
                  <a:pt x="976" y="32"/>
                </a:cubicBezTo>
              </a:path>
            </a:pathLst>
          </a:custGeom>
          <a:noFill/>
          <a:ln w="38100" cmpd="sng">
            <a:solidFill>
              <a:srgbClr val="FFFF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2984" name="Line 8"/>
          <p:cNvSpPr>
            <a:spLocks noChangeShapeType="1"/>
          </p:cNvSpPr>
          <p:nvPr/>
        </p:nvSpPr>
        <p:spPr bwMode="auto">
          <a:xfrm flipV="1">
            <a:off x="7459663" y="992188"/>
            <a:ext cx="882650" cy="22860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2985" name="Text Box 9"/>
          <p:cNvSpPr txBox="1">
            <a:spLocks noChangeArrowheads="1"/>
          </p:cNvSpPr>
          <p:nvPr/>
        </p:nvSpPr>
        <p:spPr bwMode="auto">
          <a:xfrm>
            <a:off x="5638800" y="23717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x</a:t>
            </a:r>
            <a:endParaRPr kumimoji="0" lang="en-US" altLang="zh-CN" b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82986" name="Rectangle 10"/>
          <p:cNvSpPr>
            <a:spLocks noChangeArrowheads="1"/>
          </p:cNvSpPr>
          <p:nvPr/>
        </p:nvSpPr>
        <p:spPr bwMode="auto">
          <a:xfrm>
            <a:off x="8274050" y="2282825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y</a:t>
            </a:r>
            <a:endParaRPr kumimoji="0" lang="en-US" altLang="zh-CN" b="0" i="1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82987" name="Rectangle 11"/>
          <p:cNvSpPr>
            <a:spLocks noChangeArrowheads="1"/>
          </p:cNvSpPr>
          <p:nvPr/>
        </p:nvSpPr>
        <p:spPr bwMode="auto">
          <a:xfrm>
            <a:off x="5972175" y="557213"/>
            <a:ext cx="303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z</a:t>
            </a:r>
            <a:endParaRPr kumimoji="0" lang="en-US" altLang="zh-CN" b="0" i="1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82988" name="Rectangle 12"/>
          <p:cNvSpPr>
            <a:spLocks noChangeArrowheads="1"/>
          </p:cNvSpPr>
          <p:nvPr/>
        </p:nvSpPr>
        <p:spPr bwMode="auto">
          <a:xfrm>
            <a:off x="6183313" y="2468563"/>
            <a:ext cx="40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O</a:t>
            </a:r>
            <a:endParaRPr kumimoji="0" lang="en-US" altLang="zh-CN" b="0" i="1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82989" name="Line 13"/>
          <p:cNvSpPr>
            <a:spLocks noChangeShapeType="1"/>
          </p:cNvSpPr>
          <p:nvPr/>
        </p:nvSpPr>
        <p:spPr bwMode="auto">
          <a:xfrm flipV="1">
            <a:off x="6592888" y="1063625"/>
            <a:ext cx="560387" cy="838200"/>
          </a:xfrm>
          <a:prstGeom prst="line">
            <a:avLst/>
          </a:prstGeom>
          <a:noFill/>
          <a:ln w="38100">
            <a:solidFill>
              <a:srgbClr val="FF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2990" name="Line 14"/>
          <p:cNvSpPr>
            <a:spLocks noChangeShapeType="1"/>
          </p:cNvSpPr>
          <p:nvPr/>
        </p:nvSpPr>
        <p:spPr bwMode="auto">
          <a:xfrm>
            <a:off x="6629400" y="1901825"/>
            <a:ext cx="9144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2991" name="Line 15"/>
          <p:cNvSpPr>
            <a:spLocks noChangeShapeType="1"/>
          </p:cNvSpPr>
          <p:nvPr/>
        </p:nvSpPr>
        <p:spPr bwMode="auto">
          <a:xfrm>
            <a:off x="7435850" y="1216025"/>
            <a:ext cx="685800" cy="3810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2993" name="Line 17"/>
          <p:cNvSpPr>
            <a:spLocks noChangeShapeType="1"/>
          </p:cNvSpPr>
          <p:nvPr/>
        </p:nvSpPr>
        <p:spPr bwMode="auto">
          <a:xfrm flipV="1">
            <a:off x="6165850" y="3967163"/>
            <a:ext cx="560388" cy="838200"/>
          </a:xfrm>
          <a:prstGeom prst="line">
            <a:avLst/>
          </a:prstGeom>
          <a:noFill/>
          <a:ln w="41275">
            <a:solidFill>
              <a:srgbClr val="FF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2994" name="Line 18"/>
          <p:cNvSpPr>
            <a:spLocks noChangeShapeType="1"/>
          </p:cNvSpPr>
          <p:nvPr/>
        </p:nvSpPr>
        <p:spPr bwMode="auto">
          <a:xfrm flipV="1">
            <a:off x="6165850" y="4576763"/>
            <a:ext cx="882650" cy="228600"/>
          </a:xfrm>
          <a:prstGeom prst="line">
            <a:avLst/>
          </a:prstGeom>
          <a:noFill/>
          <a:ln w="41275">
            <a:solidFill>
              <a:srgbClr val="FF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2995" name="Line 19"/>
          <p:cNvSpPr>
            <a:spLocks noChangeShapeType="1"/>
          </p:cNvSpPr>
          <p:nvPr/>
        </p:nvSpPr>
        <p:spPr bwMode="auto">
          <a:xfrm>
            <a:off x="6699250" y="3967163"/>
            <a:ext cx="381000" cy="6858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8299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747195"/>
              </p:ext>
            </p:extLst>
          </p:nvPr>
        </p:nvGraphicFramePr>
        <p:xfrm>
          <a:off x="6654800" y="535661"/>
          <a:ext cx="498475" cy="477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6" name="Equation" r:id="rId3" imgW="266400" imgH="228600" progId="Equation.DSMT4">
                  <p:embed/>
                </p:oleObj>
              </mc:Choice>
              <mc:Fallback>
                <p:oleObj name="Equation" r:id="rId3" imgW="266400" imgH="2286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4800" y="535661"/>
                        <a:ext cx="498475" cy="4778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2997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366897"/>
              </p:ext>
            </p:extLst>
          </p:nvPr>
        </p:nvGraphicFramePr>
        <p:xfrm>
          <a:off x="8069432" y="454025"/>
          <a:ext cx="503068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7" name="Equation" r:id="rId5" imgW="279360" imgH="228600" progId="Equation.DSMT4">
                  <p:embed/>
                </p:oleObj>
              </mc:Choice>
              <mc:Fallback>
                <p:oleObj name="Equation" r:id="rId5" imgW="279360" imgH="2286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9432" y="454025"/>
                        <a:ext cx="503068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3000" name="Text Box 24"/>
          <p:cNvSpPr txBox="1">
            <a:spLocks noChangeArrowheads="1"/>
          </p:cNvSpPr>
          <p:nvPr/>
        </p:nvSpPr>
        <p:spPr bwMode="auto">
          <a:xfrm>
            <a:off x="692150" y="5049838"/>
            <a:ext cx="2147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dirty="0">
                <a:solidFill>
                  <a:srgbClr val="FFFFFF"/>
                </a:solidFill>
                <a:ea typeface="楷体_GB2312" pitchFamily="49" charset="-122"/>
              </a:rPr>
              <a:t>(1)</a:t>
            </a:r>
            <a:r>
              <a:rPr kumimoji="0" lang="en-US" altLang="zh-CN" b="0" dirty="0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kumimoji="0" lang="zh-CN" altLang="en-US" dirty="0">
                <a:solidFill>
                  <a:srgbClr val="FFFF00"/>
                </a:solidFill>
                <a:ea typeface="楷体_GB2312" pitchFamily="49" charset="-122"/>
              </a:rPr>
              <a:t>物理意义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：</a:t>
            </a:r>
            <a:endParaRPr kumimoji="0" lang="zh-CN" altLang="en-US" b="0" dirty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83001" name="Text Box 25"/>
          <p:cNvSpPr txBox="1">
            <a:spLocks noChangeArrowheads="1"/>
          </p:cNvSpPr>
          <p:nvPr/>
        </p:nvSpPr>
        <p:spPr bwMode="auto">
          <a:xfrm>
            <a:off x="2508572" y="5050464"/>
            <a:ext cx="6311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质点动量的变化依赖于</a:t>
            </a:r>
            <a:r>
              <a:rPr kumimoji="0" lang="zh-CN" altLang="en-US" dirty="0">
                <a:solidFill>
                  <a:srgbClr val="00FFFF"/>
                </a:solidFill>
                <a:ea typeface="楷体_GB2312" pitchFamily="49" charset="-122"/>
              </a:rPr>
              <a:t>作用力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的</a:t>
            </a:r>
            <a:r>
              <a:rPr kumimoji="0" lang="zh-CN" altLang="en-US" dirty="0">
                <a:solidFill>
                  <a:srgbClr val="00FFFF"/>
                </a:solidFill>
                <a:ea typeface="楷体_GB2312" pitchFamily="49" charset="-122"/>
              </a:rPr>
              <a:t>时间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累积过程</a:t>
            </a:r>
          </a:p>
        </p:txBody>
      </p:sp>
      <p:sp>
        <p:nvSpPr>
          <p:cNvPr id="383002" name="Text Box 26"/>
          <p:cNvSpPr txBox="1">
            <a:spLocks noChangeArrowheads="1"/>
          </p:cNvSpPr>
          <p:nvPr/>
        </p:nvSpPr>
        <p:spPr bwMode="auto">
          <a:xfrm>
            <a:off x="1111250" y="5564188"/>
            <a:ext cx="3248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893763" indent="-893763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合力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对质点作用的冲量</a:t>
            </a:r>
            <a:endParaRPr kumimoji="0" lang="zh-CN" altLang="en-US" b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83003" name="Rectangle 27"/>
          <p:cNvSpPr>
            <a:spLocks noChangeArrowheads="1"/>
          </p:cNvSpPr>
          <p:nvPr/>
        </p:nvSpPr>
        <p:spPr bwMode="auto">
          <a:xfrm>
            <a:off x="5249863" y="5561013"/>
            <a:ext cx="2941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质点动量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矢量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的变化</a:t>
            </a:r>
          </a:p>
        </p:txBody>
      </p:sp>
      <p:sp>
        <p:nvSpPr>
          <p:cNvPr id="383004" name="Rectangle 28"/>
          <p:cNvSpPr>
            <a:spLocks noChangeArrowheads="1"/>
          </p:cNvSpPr>
          <p:nvPr/>
        </p:nvSpPr>
        <p:spPr bwMode="auto">
          <a:xfrm>
            <a:off x="733425" y="6140450"/>
            <a:ext cx="1841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dirty="0">
                <a:solidFill>
                  <a:srgbClr val="FFFFFF"/>
                </a:solidFill>
                <a:ea typeface="楷体_GB2312" pitchFamily="49" charset="-122"/>
              </a:rPr>
              <a:t>(2)</a:t>
            </a:r>
            <a:r>
              <a:rPr kumimoji="0" lang="en-US" altLang="zh-CN" b="0" dirty="0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kumimoji="0" lang="zh-CN" altLang="en-US" dirty="0">
                <a:solidFill>
                  <a:srgbClr val="FFFF00"/>
                </a:solidFill>
                <a:ea typeface="楷体_GB2312" pitchFamily="49" charset="-122"/>
              </a:rPr>
              <a:t>矢量性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：</a:t>
            </a:r>
          </a:p>
        </p:txBody>
      </p:sp>
      <p:sp>
        <p:nvSpPr>
          <p:cNvPr id="383005" name="Rectangle 29"/>
          <p:cNvSpPr>
            <a:spLocks noChangeArrowheads="1"/>
          </p:cNvSpPr>
          <p:nvPr/>
        </p:nvSpPr>
        <p:spPr bwMode="auto">
          <a:xfrm>
            <a:off x="2405063" y="6126163"/>
            <a:ext cx="51339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00FFFF"/>
                </a:solidFill>
                <a:ea typeface="楷体_GB2312" pitchFamily="49" charset="-122"/>
              </a:rPr>
              <a:t>冲量的方向与动量的改变量方向相同</a:t>
            </a:r>
          </a:p>
        </p:txBody>
      </p:sp>
      <p:sp>
        <p:nvSpPr>
          <p:cNvPr id="383006" name="AutoShape 30"/>
          <p:cNvSpPr>
            <a:spLocks noChangeArrowheads="1"/>
          </p:cNvSpPr>
          <p:nvPr/>
        </p:nvSpPr>
        <p:spPr bwMode="auto">
          <a:xfrm>
            <a:off x="4479925" y="5711825"/>
            <a:ext cx="676275" cy="228600"/>
          </a:xfrm>
          <a:prstGeom prst="rightArrow">
            <a:avLst>
              <a:gd name="adj1" fmla="val 50000"/>
              <a:gd name="adj2" fmla="val 73958"/>
            </a:avLst>
          </a:prstGeom>
          <a:gradFill rotWithShape="1">
            <a:gsLst>
              <a:gs pos="0">
                <a:srgbClr val="9966FF">
                  <a:gamma/>
                  <a:shade val="46275"/>
                  <a:invGamma/>
                </a:srgbClr>
              </a:gs>
              <a:gs pos="50000">
                <a:srgbClr val="9966FF">
                  <a:alpha val="71001"/>
                </a:srgbClr>
              </a:gs>
              <a:gs pos="100000">
                <a:srgbClr val="9966FF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3007" name="Text Box 31"/>
          <p:cNvSpPr txBox="1">
            <a:spLocks noChangeArrowheads="1"/>
          </p:cNvSpPr>
          <p:nvPr/>
        </p:nvSpPr>
        <p:spPr bwMode="auto">
          <a:xfrm>
            <a:off x="403225" y="4437063"/>
            <a:ext cx="1439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讨论</a:t>
            </a:r>
          </a:p>
        </p:txBody>
      </p:sp>
      <p:graphicFrame>
        <p:nvGraphicFramePr>
          <p:cNvPr id="383008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6035223"/>
              </p:ext>
            </p:extLst>
          </p:nvPr>
        </p:nvGraphicFramePr>
        <p:xfrm>
          <a:off x="7523957" y="1723256"/>
          <a:ext cx="596900" cy="429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8" name="Equation" r:id="rId7" imgW="164880" imgH="190440" progId="Equation.DSMT4">
                  <p:embed/>
                </p:oleObj>
              </mc:Choice>
              <mc:Fallback>
                <p:oleObj name="Equation" r:id="rId7" imgW="164880" imgH="19044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3957" y="1723256"/>
                        <a:ext cx="596900" cy="429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3009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828597"/>
              </p:ext>
            </p:extLst>
          </p:nvPr>
        </p:nvGraphicFramePr>
        <p:xfrm>
          <a:off x="8145463" y="1404702"/>
          <a:ext cx="393700" cy="393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9" name="Equation" r:id="rId9" imgW="190440" imgH="190440" progId="Equation.DSMT4">
                  <p:embed/>
                </p:oleObj>
              </mc:Choice>
              <mc:Fallback>
                <p:oleObj name="Equation" r:id="rId9" imgW="190440" imgH="19044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5463" y="1404702"/>
                        <a:ext cx="393700" cy="3932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3010" name="Rectangle 34"/>
          <p:cNvSpPr>
            <a:spLocks noChangeArrowheads="1"/>
          </p:cNvSpPr>
          <p:nvPr/>
        </p:nvSpPr>
        <p:spPr bwMode="auto">
          <a:xfrm>
            <a:off x="2835275" y="161925"/>
            <a:ext cx="35369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对上述微分形式积分，有</a:t>
            </a:r>
          </a:p>
        </p:txBody>
      </p:sp>
      <p:sp>
        <p:nvSpPr>
          <p:cNvPr id="383011" name="AutoShape 35"/>
          <p:cNvSpPr>
            <a:spLocks noChangeAspect="1" noChangeArrowheads="1"/>
          </p:cNvSpPr>
          <p:nvPr/>
        </p:nvSpPr>
        <p:spPr bwMode="auto">
          <a:xfrm>
            <a:off x="295275" y="4446588"/>
            <a:ext cx="460375" cy="403225"/>
          </a:xfrm>
          <a:prstGeom prst="star5">
            <a:avLst/>
          </a:prstGeom>
          <a:solidFill>
            <a:srgbClr val="FF3300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83014" name="Object 38"/>
          <p:cNvGraphicFramePr>
            <a:graphicFrameLocks noChangeAspect="1"/>
          </p:cNvGraphicFramePr>
          <p:nvPr/>
        </p:nvGraphicFramePr>
        <p:xfrm>
          <a:off x="6948488" y="4005263"/>
          <a:ext cx="2794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80" name="Equation" r:id="rId11" imgW="0" imgH="61718" progId="Equation.DSMT4">
                  <p:embed/>
                </p:oleObj>
              </mc:Choice>
              <mc:Fallback>
                <p:oleObj name="Equation" r:id="rId11" imgW="0" imgH="61718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4005263"/>
                        <a:ext cx="2794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635" name="Text Box 19"/>
          <p:cNvSpPr txBox="1">
            <a:spLocks noChangeArrowheads="1"/>
          </p:cNvSpPr>
          <p:nvPr/>
        </p:nvSpPr>
        <p:spPr bwMode="auto">
          <a:xfrm>
            <a:off x="479425" y="2451100"/>
            <a:ext cx="528161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63"/>
              </a:lnSpc>
            </a:pPr>
            <a:r>
              <a:rPr lang="en-US" altLang="zh-CN" sz="2200">
                <a:solidFill>
                  <a:srgbClr val="FFFFCC"/>
                </a:solidFill>
                <a:ea typeface="楷体_GB2312" pitchFamily="49" charset="-122"/>
              </a:rPr>
              <a:t>  •   </a:t>
            </a:r>
            <a:r>
              <a:rPr lang="en-US" altLang="zh-CN" sz="2200" i="1">
                <a:solidFill>
                  <a:srgbClr val="FFFFCC"/>
                </a:solidFill>
                <a:ea typeface="楷体_GB2312" pitchFamily="49" charset="-122"/>
              </a:rPr>
              <a:t>The change in momentum of a particle during a time interval equals the impulse of the net force that acts on the particle during that interval.</a:t>
            </a:r>
            <a:r>
              <a:rPr lang="en-US" altLang="zh-CN" sz="2200">
                <a:solidFill>
                  <a:srgbClr val="FFFF00"/>
                </a:solidFill>
                <a:ea typeface="楷体_GB2312" pitchFamily="49" charset="-122"/>
              </a:rPr>
              <a:t>    </a:t>
            </a:r>
            <a:endParaRPr lang="en-US" altLang="zh-CN" sz="2200" b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239651" name="Rectangle 35"/>
          <p:cNvSpPr>
            <a:spLocks noChangeArrowheads="1"/>
          </p:cNvSpPr>
          <p:nvPr/>
        </p:nvSpPr>
        <p:spPr bwMode="auto">
          <a:xfrm>
            <a:off x="454025" y="2060575"/>
            <a:ext cx="54864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>
                <a:solidFill>
                  <a:srgbClr val="00FFFF"/>
                </a:solidFill>
                <a:latin typeface="Arial" panose="020B0604020202020204" pitchFamily="34" charset="0"/>
                <a:ea typeface="楷体_GB2312" pitchFamily="49" charset="-122"/>
              </a:rPr>
              <a:t>Impulse-momentum theorem</a:t>
            </a:r>
          </a:p>
        </p:txBody>
      </p:sp>
      <p:graphicFrame>
        <p:nvGraphicFramePr>
          <p:cNvPr id="8236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598303"/>
              </p:ext>
            </p:extLst>
          </p:nvPr>
        </p:nvGraphicFramePr>
        <p:xfrm>
          <a:off x="1835696" y="1287463"/>
          <a:ext cx="2865338" cy="871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81" name="Equation" r:id="rId13" imgW="1333440" imgH="355320" progId="Equation.DSMT4">
                  <p:embed/>
                </p:oleObj>
              </mc:Choice>
              <mc:Fallback>
                <p:oleObj name="Equation" r:id="rId13" imgW="1333440" imgH="355320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1287463"/>
                        <a:ext cx="2865338" cy="8715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256002"/>
              </p:ext>
            </p:extLst>
          </p:nvPr>
        </p:nvGraphicFramePr>
        <p:xfrm>
          <a:off x="6330555" y="1375745"/>
          <a:ext cx="362742" cy="555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82" name="Equation" r:id="rId15" imgW="114120" imgH="228600" progId="Equation.DSMT4">
                  <p:embed/>
                </p:oleObj>
              </mc:Choice>
              <mc:Fallback>
                <p:oleObj name="Equation" r:id="rId15" imgW="114120" imgH="228600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0555" y="1375745"/>
                        <a:ext cx="362742" cy="555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35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320504"/>
              </p:ext>
            </p:extLst>
          </p:nvPr>
        </p:nvGraphicFramePr>
        <p:xfrm>
          <a:off x="7356007" y="615951"/>
          <a:ext cx="397343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83" name="Equation" r:id="rId17" imgW="139680" imgH="228600" progId="Equation.DSMT4">
                  <p:embed/>
                </p:oleObj>
              </mc:Choice>
              <mc:Fallback>
                <p:oleObj name="Equation" r:id="rId17" imgW="139680" imgH="228600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6007" y="615951"/>
                        <a:ext cx="397343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341169"/>
              </p:ext>
            </p:extLst>
          </p:nvPr>
        </p:nvGraphicFramePr>
        <p:xfrm>
          <a:off x="543955" y="587375"/>
          <a:ext cx="2901950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84" name="Equation" r:id="rId19" imgW="1346040" imgH="355320" progId="Equation.DSMT4">
                  <p:embed/>
                </p:oleObj>
              </mc:Choice>
              <mc:Fallback>
                <p:oleObj name="Equation" r:id="rId19" imgW="134604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955" y="587375"/>
                        <a:ext cx="2901950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9796146"/>
              </p:ext>
            </p:extLst>
          </p:nvPr>
        </p:nvGraphicFramePr>
        <p:xfrm>
          <a:off x="6432550" y="3495139"/>
          <a:ext cx="576262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85" name="Equation" r:id="rId21" imgW="266400" imgH="228600" progId="Equation.DSMT4">
                  <p:embed/>
                </p:oleObj>
              </mc:Choice>
              <mc:Fallback>
                <p:oleObj name="Equation" r:id="rId21" imgW="266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2550" y="3495139"/>
                        <a:ext cx="576262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10227"/>
              </p:ext>
            </p:extLst>
          </p:nvPr>
        </p:nvGraphicFramePr>
        <p:xfrm>
          <a:off x="7088188" y="4414838"/>
          <a:ext cx="6032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86" name="Equation" r:id="rId23" imgW="279360" imgH="228600" progId="Equation.DSMT4">
                  <p:embed/>
                </p:oleObj>
              </mc:Choice>
              <mc:Fallback>
                <p:oleObj name="Equation" r:id="rId23" imgW="279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8188" y="4414838"/>
                        <a:ext cx="60325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897702"/>
              </p:ext>
            </p:extLst>
          </p:nvPr>
        </p:nvGraphicFramePr>
        <p:xfrm>
          <a:off x="7016749" y="4027400"/>
          <a:ext cx="212379" cy="388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87" name="Equation" r:id="rId25" imgW="126720" imgH="203040" progId="Equation.DSMT4">
                  <p:embed/>
                </p:oleObj>
              </mc:Choice>
              <mc:Fallback>
                <p:oleObj name="Equation" r:id="rId25" imgW="1267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749" y="4027400"/>
                        <a:ext cx="212379" cy="388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2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2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82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2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2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82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2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82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82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82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82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8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82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82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82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83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8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2396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2396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300"/>
                                        <p:tgtEl>
                                          <p:spTgt spid="239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83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8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83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8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83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383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383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82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382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382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38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383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978" grpId="0" autoUpdateAnimBg="0"/>
      <p:bldP spid="382980" grpId="0" animBg="1"/>
      <p:bldP spid="382981" grpId="0" animBg="1"/>
      <p:bldP spid="382982" grpId="0" animBg="1"/>
      <p:bldP spid="382983" grpId="0" animBg="1"/>
      <p:bldP spid="382984" grpId="0" animBg="1"/>
      <p:bldP spid="382985" grpId="0" autoUpdateAnimBg="0"/>
      <p:bldP spid="382986" grpId="0" autoUpdateAnimBg="0"/>
      <p:bldP spid="382987" grpId="0" autoUpdateAnimBg="0"/>
      <p:bldP spid="382988" grpId="0"/>
      <p:bldP spid="382989" grpId="0" animBg="1"/>
      <p:bldP spid="382990" grpId="0" animBg="1"/>
      <p:bldP spid="382991" grpId="0" animBg="1"/>
      <p:bldP spid="382993" grpId="0" animBg="1"/>
      <p:bldP spid="382994" grpId="0" animBg="1"/>
      <p:bldP spid="382995" grpId="0" animBg="1"/>
      <p:bldP spid="383000" grpId="0" autoUpdateAnimBg="0"/>
      <p:bldP spid="383001" grpId="0" autoUpdateAnimBg="0"/>
      <p:bldP spid="383002" grpId="0" autoUpdateAnimBg="0"/>
      <p:bldP spid="383003" grpId="0" autoUpdateAnimBg="0"/>
      <p:bldP spid="383004" grpId="0" autoUpdateAnimBg="0"/>
      <p:bldP spid="383005" grpId="0" autoUpdateAnimBg="0"/>
      <p:bldP spid="383007" grpId="0"/>
      <p:bldP spid="383010" grpId="0"/>
      <p:bldP spid="239651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3" name="Text Box 3"/>
          <p:cNvSpPr txBox="1">
            <a:spLocks noChangeArrowheads="1"/>
          </p:cNvSpPr>
          <p:nvPr/>
        </p:nvSpPr>
        <p:spPr bwMode="auto">
          <a:xfrm>
            <a:off x="755650" y="5591175"/>
            <a:ext cx="41910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</a:pP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在力的整个作用时间内，平均力的冲量等于变力的冲量</a:t>
            </a:r>
            <a:endParaRPr kumimoji="0" lang="zh-CN" altLang="en-US" b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84005" name="AutoShape 5"/>
          <p:cNvSpPr>
            <a:spLocks noChangeArrowheads="1"/>
          </p:cNvSpPr>
          <p:nvPr/>
        </p:nvSpPr>
        <p:spPr bwMode="auto">
          <a:xfrm>
            <a:off x="2987675" y="5014913"/>
            <a:ext cx="246063" cy="635000"/>
          </a:xfrm>
          <a:prstGeom prst="wedgeRoundRectCallout">
            <a:avLst>
              <a:gd name="adj1" fmla="val 884838"/>
              <a:gd name="adj2" fmla="val -99250"/>
              <a:gd name="adj3" fmla="val 16667"/>
            </a:avLst>
          </a:prstGeom>
          <a:noFill/>
          <a:ln w="9525">
            <a:solidFill>
              <a:srgbClr val="00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endParaRPr kumimoji="0" lang="zh-CN" altLang="zh-CN" b="0">
              <a:solidFill>
                <a:srgbClr val="000000"/>
              </a:solidFill>
              <a:ea typeface="楷体_GB2312" pitchFamily="49" charset="-122"/>
            </a:endParaRPr>
          </a:p>
        </p:txBody>
      </p:sp>
      <p:sp>
        <p:nvSpPr>
          <p:cNvPr id="384006" name="Text Box 6"/>
          <p:cNvSpPr txBox="1">
            <a:spLocks noChangeArrowheads="1"/>
          </p:cNvSpPr>
          <p:nvPr/>
        </p:nvSpPr>
        <p:spPr bwMode="auto">
          <a:xfrm rot="-880051">
            <a:off x="3635375" y="4433888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00FFFF"/>
                </a:solidFill>
                <a:ea typeface="楷体_GB2312" pitchFamily="49" charset="-122"/>
              </a:rPr>
              <a:t>平均力</a:t>
            </a:r>
          </a:p>
        </p:txBody>
      </p:sp>
      <p:grpSp>
        <p:nvGrpSpPr>
          <p:cNvPr id="384007" name="Group 7"/>
          <p:cNvGrpSpPr>
            <a:grpSpLocks/>
          </p:cNvGrpSpPr>
          <p:nvPr/>
        </p:nvGrpSpPr>
        <p:grpSpPr bwMode="auto">
          <a:xfrm>
            <a:off x="5581650" y="3444875"/>
            <a:ext cx="2981325" cy="3205163"/>
            <a:chOff x="3497" y="1748"/>
            <a:chExt cx="1878" cy="2019"/>
          </a:xfrm>
        </p:grpSpPr>
        <p:graphicFrame>
          <p:nvGraphicFramePr>
            <p:cNvPr id="9237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8761706"/>
                </p:ext>
              </p:extLst>
            </p:nvPr>
          </p:nvGraphicFramePr>
          <p:xfrm>
            <a:off x="4196" y="3465"/>
            <a:ext cx="272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46" name="Equation" r:id="rId3" imgW="190440" imgH="177480" progId="Equation.DSMT4">
                    <p:embed/>
                  </p:oleObj>
                </mc:Choice>
                <mc:Fallback>
                  <p:oleObj name="Equation" r:id="rId3" imgW="190440" imgH="17748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6" y="3465"/>
                          <a:ext cx="272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38" name="Line 9"/>
            <p:cNvSpPr>
              <a:spLocks noChangeShapeType="1"/>
            </p:cNvSpPr>
            <p:nvPr/>
          </p:nvSpPr>
          <p:spPr bwMode="auto">
            <a:xfrm flipV="1">
              <a:off x="3608" y="1748"/>
              <a:ext cx="0" cy="168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9" name="Line 10"/>
            <p:cNvSpPr>
              <a:spLocks noChangeShapeType="1"/>
            </p:cNvSpPr>
            <p:nvPr/>
          </p:nvSpPr>
          <p:spPr bwMode="auto">
            <a:xfrm>
              <a:off x="3597" y="3402"/>
              <a:ext cx="1728" cy="0"/>
            </a:xfrm>
            <a:prstGeom prst="line">
              <a:avLst/>
            </a:prstGeom>
            <a:noFill/>
            <a:ln w="38100">
              <a:solidFill>
                <a:srgbClr val="FFFF99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9241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9091714"/>
                </p:ext>
              </p:extLst>
            </p:nvPr>
          </p:nvGraphicFramePr>
          <p:xfrm>
            <a:off x="3497" y="3483"/>
            <a:ext cx="155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47" name="Equation" r:id="rId5" imgW="152280" imgH="177480" progId="Equation.DSMT4">
                    <p:embed/>
                  </p:oleObj>
                </mc:Choice>
                <mc:Fallback>
                  <p:oleObj name="Equation" r:id="rId5" imgW="152280" imgH="177480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7" y="3483"/>
                          <a:ext cx="155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42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1722236"/>
                </p:ext>
              </p:extLst>
            </p:nvPr>
          </p:nvGraphicFramePr>
          <p:xfrm>
            <a:off x="3865" y="3449"/>
            <a:ext cx="186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48" name="Equation" r:id="rId7" imgW="114120" imgH="228600" progId="Equation.DSMT4">
                    <p:embed/>
                  </p:oleObj>
                </mc:Choice>
                <mc:Fallback>
                  <p:oleObj name="Equation" r:id="rId7" imgW="114120" imgH="2286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5" y="3449"/>
                          <a:ext cx="186" cy="3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43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0180977"/>
                </p:ext>
              </p:extLst>
            </p:nvPr>
          </p:nvGraphicFramePr>
          <p:xfrm>
            <a:off x="4581" y="3440"/>
            <a:ext cx="233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49" name="Equation" r:id="rId9" imgW="139680" imgH="241200" progId="Equation.DSMT4">
                    <p:embed/>
                  </p:oleObj>
                </mc:Choice>
                <mc:Fallback>
                  <p:oleObj name="Equation" r:id="rId9" imgW="139680" imgH="2412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1" y="3440"/>
                          <a:ext cx="233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44" name="Object 15"/>
            <p:cNvGraphicFramePr>
              <a:graphicFrameLocks noChangeAspect="1"/>
            </p:cNvGraphicFramePr>
            <p:nvPr/>
          </p:nvGraphicFramePr>
          <p:xfrm>
            <a:off x="5277" y="3442"/>
            <a:ext cx="98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50" name="Equation" r:id="rId11" imgW="0" imgH="47625" progId="Equation.3">
                    <p:embed/>
                  </p:oleObj>
                </mc:Choice>
                <mc:Fallback>
                  <p:oleObj name="Equation" r:id="rId11" imgW="0" imgH="47625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77" y="3442"/>
                          <a:ext cx="98" cy="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45" name="Freeform 16"/>
            <p:cNvSpPr>
              <a:spLocks/>
            </p:cNvSpPr>
            <p:nvPr/>
          </p:nvSpPr>
          <p:spPr bwMode="auto">
            <a:xfrm>
              <a:off x="4009" y="1924"/>
              <a:ext cx="645" cy="1474"/>
            </a:xfrm>
            <a:custGeom>
              <a:avLst/>
              <a:gdLst>
                <a:gd name="T0" fmla="*/ 0 w 645"/>
                <a:gd name="T1" fmla="*/ 1474 h 1474"/>
                <a:gd name="T2" fmla="*/ 299 w 645"/>
                <a:gd name="T3" fmla="*/ 0 h 1474"/>
                <a:gd name="T4" fmla="*/ 645 w 645"/>
                <a:gd name="T5" fmla="*/ 1474 h 147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45" h="1474">
                  <a:moveTo>
                    <a:pt x="0" y="1474"/>
                  </a:moveTo>
                  <a:cubicBezTo>
                    <a:pt x="96" y="737"/>
                    <a:pt x="192" y="0"/>
                    <a:pt x="299" y="0"/>
                  </a:cubicBezTo>
                  <a:cubicBezTo>
                    <a:pt x="406" y="0"/>
                    <a:pt x="525" y="737"/>
                    <a:pt x="645" y="1474"/>
                  </a:cubicBezTo>
                </a:path>
              </a:pathLst>
            </a:custGeom>
            <a:solidFill>
              <a:srgbClr val="FFCC99"/>
            </a:solidFill>
            <a:ln w="28575" cap="flat" cmpd="sng">
              <a:solidFill>
                <a:srgbClr val="FF33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84017" name="Group 17"/>
          <p:cNvGrpSpPr>
            <a:grpSpLocks/>
          </p:cNvGrpSpPr>
          <p:nvPr/>
        </p:nvGrpSpPr>
        <p:grpSpPr bwMode="auto">
          <a:xfrm>
            <a:off x="5367339" y="4616452"/>
            <a:ext cx="2060576" cy="1476375"/>
            <a:chOff x="3388" y="2700"/>
            <a:chExt cx="1298" cy="930"/>
          </a:xfrm>
        </p:grpSpPr>
        <p:graphicFrame>
          <p:nvGraphicFramePr>
            <p:cNvPr id="9233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06700932"/>
                </p:ext>
              </p:extLst>
            </p:nvPr>
          </p:nvGraphicFramePr>
          <p:xfrm>
            <a:off x="3388" y="2700"/>
            <a:ext cx="212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51" name="Equation" r:id="rId13" imgW="164880" imgH="203040" progId="Equation.DSMT4">
                    <p:embed/>
                  </p:oleObj>
                </mc:Choice>
                <mc:Fallback>
                  <p:oleObj name="Equation" r:id="rId13" imgW="164880" imgH="20304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8" y="2700"/>
                          <a:ext cx="212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34" name="Line 19"/>
            <p:cNvSpPr>
              <a:spLocks noChangeShapeType="1"/>
            </p:cNvSpPr>
            <p:nvPr/>
          </p:nvSpPr>
          <p:spPr bwMode="auto">
            <a:xfrm>
              <a:off x="3630" y="2737"/>
              <a:ext cx="1056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5" name="Line 20"/>
            <p:cNvSpPr>
              <a:spLocks noChangeShapeType="1"/>
            </p:cNvSpPr>
            <p:nvPr/>
          </p:nvSpPr>
          <p:spPr bwMode="auto">
            <a:xfrm flipV="1">
              <a:off x="4021" y="2738"/>
              <a:ext cx="4" cy="89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6" name="Line 21"/>
            <p:cNvSpPr>
              <a:spLocks noChangeShapeType="1"/>
            </p:cNvSpPr>
            <p:nvPr/>
          </p:nvSpPr>
          <p:spPr bwMode="auto">
            <a:xfrm flipV="1">
              <a:off x="4663" y="2731"/>
              <a:ext cx="8" cy="88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84022" name="Group 22"/>
          <p:cNvGrpSpPr>
            <a:grpSpLocks/>
          </p:cNvGrpSpPr>
          <p:nvPr/>
        </p:nvGrpSpPr>
        <p:grpSpPr bwMode="auto">
          <a:xfrm>
            <a:off x="5708650" y="4124326"/>
            <a:ext cx="939800" cy="1968500"/>
            <a:chOff x="3618" y="2409"/>
            <a:chExt cx="592" cy="1240"/>
          </a:xfrm>
        </p:grpSpPr>
        <p:sp>
          <p:nvSpPr>
            <p:cNvPr id="9231" name="Line 24"/>
            <p:cNvSpPr>
              <a:spLocks noChangeShapeType="1"/>
            </p:cNvSpPr>
            <p:nvPr/>
          </p:nvSpPr>
          <p:spPr bwMode="auto">
            <a:xfrm>
              <a:off x="3618" y="2421"/>
              <a:ext cx="557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2" name="Line 25"/>
            <p:cNvSpPr>
              <a:spLocks noChangeShapeType="1"/>
            </p:cNvSpPr>
            <p:nvPr/>
          </p:nvSpPr>
          <p:spPr bwMode="auto">
            <a:xfrm flipH="1">
              <a:off x="4202" y="2409"/>
              <a:ext cx="8" cy="124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84026" name="Text Box 26"/>
          <p:cNvSpPr txBox="1">
            <a:spLocks noChangeArrowheads="1"/>
          </p:cNvSpPr>
          <p:nvPr/>
        </p:nvSpPr>
        <p:spPr bwMode="auto">
          <a:xfrm>
            <a:off x="684213" y="333375"/>
            <a:ext cx="7775575" cy="142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 marL="538163" indent="-538163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5000"/>
              </a:lnSpc>
            </a:pPr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(3)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冲量是</a:t>
            </a:r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过程量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，动量是</a:t>
            </a:r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状态量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，动量定理在二者之间   搭起桥梁。给我们提供了一种计算合力冲量的方法；</a:t>
            </a:r>
          </a:p>
          <a:p>
            <a:pPr algn="just" eaLnBrk="1" hangingPunct="1">
              <a:lnSpc>
                <a:spcPct val="115000"/>
              </a:lnSpc>
            </a:pP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       </a:t>
            </a:r>
            <a:r>
              <a:rPr lang="zh-CN" altLang="en-US">
                <a:solidFill>
                  <a:srgbClr val="FFCC66"/>
                </a:solidFill>
                <a:ea typeface="楷体_GB2312" pitchFamily="49" charset="-122"/>
              </a:rPr>
              <a:t>在不同惯性系中同一力的冲量相同。</a:t>
            </a:r>
          </a:p>
        </p:txBody>
      </p:sp>
      <p:sp>
        <p:nvSpPr>
          <p:cNvPr id="384027" name="Text Box 27"/>
          <p:cNvSpPr txBox="1">
            <a:spLocks noChangeArrowheads="1"/>
          </p:cNvSpPr>
          <p:nvPr/>
        </p:nvSpPr>
        <p:spPr bwMode="auto">
          <a:xfrm>
            <a:off x="588963" y="1649413"/>
            <a:ext cx="3479800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(4)   </a:t>
            </a:r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只适用于惯性系       </a:t>
            </a:r>
          </a:p>
        </p:txBody>
      </p:sp>
      <p:sp>
        <p:nvSpPr>
          <p:cNvPr id="384028" name="Text Box 28"/>
          <p:cNvSpPr txBox="1">
            <a:spLocks noChangeArrowheads="1"/>
          </p:cNvSpPr>
          <p:nvPr/>
        </p:nvSpPr>
        <p:spPr bwMode="auto">
          <a:xfrm>
            <a:off x="3810000" y="1630363"/>
            <a:ext cx="32829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(5)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在直角坐标系中       </a:t>
            </a:r>
          </a:p>
        </p:txBody>
      </p:sp>
      <p:sp>
        <p:nvSpPr>
          <p:cNvPr id="384029" name="Text Box 29"/>
          <p:cNvSpPr txBox="1">
            <a:spLocks noChangeArrowheads="1"/>
          </p:cNvSpPr>
          <p:nvPr/>
        </p:nvSpPr>
        <p:spPr bwMode="auto">
          <a:xfrm>
            <a:off x="827088" y="4438650"/>
            <a:ext cx="20637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(6)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平均力       </a:t>
            </a:r>
          </a:p>
        </p:txBody>
      </p:sp>
      <p:graphicFrame>
        <p:nvGraphicFramePr>
          <p:cNvPr id="3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544318"/>
              </p:ext>
            </p:extLst>
          </p:nvPr>
        </p:nvGraphicFramePr>
        <p:xfrm>
          <a:off x="1378893" y="1959752"/>
          <a:ext cx="3066752" cy="2675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2" name="Equation" r:id="rId15" imgW="1498320" imgH="1193760" progId="Equation.DSMT4">
                  <p:embed/>
                </p:oleObj>
              </mc:Choice>
              <mc:Fallback>
                <p:oleObj name="Equation" r:id="rId15" imgW="1498320" imgH="1193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8893" y="1959752"/>
                        <a:ext cx="3066752" cy="26758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9251420"/>
              </p:ext>
            </p:extLst>
          </p:nvPr>
        </p:nvGraphicFramePr>
        <p:xfrm>
          <a:off x="968237" y="4917150"/>
          <a:ext cx="336740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3" name="Equation" r:id="rId17" imgW="1447560" imgH="380880" progId="Equation.DSMT4">
                  <p:embed/>
                </p:oleObj>
              </mc:Choice>
              <mc:Fallback>
                <p:oleObj name="Equation" r:id="rId17" imgW="144756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237" y="4917150"/>
                        <a:ext cx="3367403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0010377"/>
              </p:ext>
            </p:extLst>
          </p:nvPr>
        </p:nvGraphicFramePr>
        <p:xfrm>
          <a:off x="5367338" y="3939382"/>
          <a:ext cx="384175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4" name="Equation" r:id="rId19" imgW="164880" imgH="164880" progId="Equation.DSMT4">
                  <p:embed/>
                </p:oleObj>
              </mc:Choice>
              <mc:Fallback>
                <p:oleObj name="Equation" r:id="rId19" imgW="164880" imgH="164880" progId="Equation.DSMT4">
                  <p:embed/>
                  <p:pic>
                    <p:nvPicPr>
                      <p:cNvPr id="3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7338" y="3939382"/>
                        <a:ext cx="384175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344544"/>
              </p:ext>
            </p:extLst>
          </p:nvPr>
        </p:nvGraphicFramePr>
        <p:xfrm>
          <a:off x="5807077" y="3322639"/>
          <a:ext cx="384175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5" name="Equation" r:id="rId21" imgW="164880" imgH="164880" progId="Equation.DSMT4">
                  <p:embed/>
                </p:oleObj>
              </mc:Choice>
              <mc:Fallback>
                <p:oleObj name="Equation" r:id="rId21" imgW="164880" imgH="164880" progId="Equation.DSMT4">
                  <p:embed/>
                  <p:pic>
                    <p:nvPicPr>
                      <p:cNvPr id="3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7077" y="3322639"/>
                        <a:ext cx="384175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37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4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4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4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84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500"/>
                                        <p:tgtEl>
                                          <p:spTgt spid="384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4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84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84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003" grpId="0"/>
      <p:bldP spid="384005" grpId="0" animBg="1" autoUpdateAnimBg="0"/>
      <p:bldP spid="384006" grpId="0" autoUpdateAnimBg="0"/>
      <p:bldP spid="384026" grpId="0"/>
      <p:bldP spid="384027" grpId="0"/>
      <p:bldP spid="384028" grpId="0"/>
      <p:bldP spid="3840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ChangeArrowheads="1"/>
          </p:cNvSpPr>
          <p:nvPr/>
        </p:nvSpPr>
        <p:spPr bwMode="auto">
          <a:xfrm>
            <a:off x="935038" y="530225"/>
            <a:ext cx="64008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</a:pP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质量</a:t>
            </a:r>
            <a:r>
              <a:rPr lang="en-US" altLang="zh-CN">
                <a:solidFill>
                  <a:srgbClr val="66FFFF"/>
                </a:solidFill>
                <a:ea typeface="楷体_GB2312" pitchFamily="49" charset="-122"/>
              </a:rPr>
              <a:t>m=2.0kg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的质点，受合力                         </a:t>
            </a:r>
          </a:p>
        </p:txBody>
      </p:sp>
      <p:graphicFrame>
        <p:nvGraphicFramePr>
          <p:cNvPr id="3246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379050"/>
              </p:ext>
            </p:extLst>
          </p:nvPr>
        </p:nvGraphicFramePr>
        <p:xfrm>
          <a:off x="5001152" y="529431"/>
          <a:ext cx="1894947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3" name="Equation" r:id="rId3" imgW="799920" imgH="241200" progId="Equation.DSMT4">
                  <p:embed/>
                </p:oleObj>
              </mc:Choice>
              <mc:Fallback>
                <p:oleObj name="Equation" r:id="rId3" imgW="799920" imgH="241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1152" y="529431"/>
                        <a:ext cx="1894947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612" name="Rectangle 4"/>
          <p:cNvSpPr>
            <a:spLocks noChangeArrowheads="1"/>
          </p:cNvSpPr>
          <p:nvPr/>
        </p:nvSpPr>
        <p:spPr bwMode="auto">
          <a:xfrm>
            <a:off x="912813" y="1931988"/>
            <a:ext cx="768667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(1)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从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t</a:t>
            </a:r>
            <a:r>
              <a:rPr lang="en-US" altLang="zh-CN">
                <a:solidFill>
                  <a:srgbClr val="66FFFF"/>
                </a:solidFill>
                <a:ea typeface="楷体_GB2312" pitchFamily="49" charset="-122"/>
              </a:rPr>
              <a:t>=0</a:t>
            </a:r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到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t</a:t>
            </a:r>
            <a:r>
              <a:rPr lang="en-US" altLang="zh-CN">
                <a:solidFill>
                  <a:srgbClr val="66FFFF"/>
                </a:solidFill>
                <a:ea typeface="楷体_GB2312" pitchFamily="49" charset="-122"/>
              </a:rPr>
              <a:t>=3s</a:t>
            </a:r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这段时间内，合力的冲量  </a:t>
            </a:r>
          </a:p>
        </p:txBody>
      </p:sp>
      <p:sp>
        <p:nvSpPr>
          <p:cNvPr id="324613" name="Rectangle 5"/>
          <p:cNvSpPr>
            <a:spLocks noChangeArrowheads="1"/>
          </p:cNvSpPr>
          <p:nvPr/>
        </p:nvSpPr>
        <p:spPr bwMode="auto">
          <a:xfrm>
            <a:off x="6875463" y="569912"/>
            <a:ext cx="20891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的作用，沿</a:t>
            </a:r>
            <a:r>
              <a:rPr lang="en-US" altLang="zh-CN" i="1" dirty="0">
                <a:solidFill>
                  <a:srgbClr val="00FFFF"/>
                </a:solidFill>
                <a:ea typeface="楷体_GB2312" pitchFamily="49" charset="-122"/>
              </a:rPr>
              <a:t>Ox</a:t>
            </a:r>
          </a:p>
        </p:txBody>
      </p:sp>
      <p:sp>
        <p:nvSpPr>
          <p:cNvPr id="324614" name="Rectangle 6"/>
          <p:cNvSpPr>
            <a:spLocks noChangeArrowheads="1"/>
          </p:cNvSpPr>
          <p:nvPr/>
        </p:nvSpPr>
        <p:spPr bwMode="auto">
          <a:xfrm>
            <a:off x="935038" y="1154113"/>
            <a:ext cx="5716587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</a:pP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轴作直线运动，已知 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t</a:t>
            </a:r>
            <a:r>
              <a:rPr lang="en-US" altLang="zh-CN">
                <a:solidFill>
                  <a:srgbClr val="66FFFF"/>
                </a:solidFill>
                <a:ea typeface="楷体_GB2312" pitchFamily="49" charset="-122"/>
              </a:rPr>
              <a:t>=0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时，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x</a:t>
            </a:r>
            <a:r>
              <a:rPr lang="en-US" altLang="zh-CN" baseline="-25000">
                <a:solidFill>
                  <a:srgbClr val="66FFFF"/>
                </a:solidFill>
                <a:ea typeface="楷体_GB2312" pitchFamily="49" charset="-122"/>
              </a:rPr>
              <a:t>0</a:t>
            </a:r>
            <a:r>
              <a:rPr lang="en-US" altLang="zh-CN">
                <a:solidFill>
                  <a:srgbClr val="66FFFF"/>
                </a:solidFill>
                <a:ea typeface="楷体_GB2312" pitchFamily="49" charset="-122"/>
              </a:rPr>
              <a:t>=0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，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v</a:t>
            </a:r>
            <a:r>
              <a:rPr lang="en-US" altLang="zh-CN" baseline="-25000">
                <a:solidFill>
                  <a:srgbClr val="66FFFF"/>
                </a:solidFill>
                <a:ea typeface="楷体_GB2312" pitchFamily="49" charset="-122"/>
              </a:rPr>
              <a:t>0</a:t>
            </a:r>
            <a:r>
              <a:rPr lang="en-US" altLang="zh-CN">
                <a:solidFill>
                  <a:srgbClr val="66FFFF"/>
                </a:solidFill>
                <a:ea typeface="楷体_GB2312" pitchFamily="49" charset="-122"/>
              </a:rPr>
              <a:t>=0 </a:t>
            </a:r>
          </a:p>
        </p:txBody>
      </p:sp>
      <p:sp>
        <p:nvSpPr>
          <p:cNvPr id="324615" name="Text Box 7"/>
          <p:cNvSpPr txBox="1">
            <a:spLocks noChangeArrowheads="1"/>
          </p:cNvSpPr>
          <p:nvPr/>
        </p:nvSpPr>
        <p:spPr bwMode="auto">
          <a:xfrm>
            <a:off x="250825" y="577850"/>
            <a:ext cx="1101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例</a:t>
            </a:r>
            <a:r>
              <a:rPr kumimoji="0" lang="en-US" altLang="zh-CN">
                <a:solidFill>
                  <a:srgbClr val="FFFF00"/>
                </a:solidFill>
                <a:ea typeface="楷体_GB2312" pitchFamily="49" charset="-122"/>
              </a:rPr>
              <a:t>1</a:t>
            </a: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：</a:t>
            </a:r>
            <a:r>
              <a:rPr kumimoji="0" lang="zh-CN" altLang="en-US">
                <a:solidFill>
                  <a:srgbClr val="CCCCFF"/>
                </a:solidFill>
                <a:ea typeface="楷体_GB2312" pitchFamily="49" charset="-122"/>
              </a:rPr>
              <a:t>  </a:t>
            </a:r>
            <a:endParaRPr kumimoji="0" lang="zh-CN" altLang="en-US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24616" name="Text Box 8"/>
          <p:cNvSpPr txBox="1">
            <a:spLocks noChangeArrowheads="1"/>
          </p:cNvSpPr>
          <p:nvPr/>
        </p:nvSpPr>
        <p:spPr bwMode="auto">
          <a:xfrm>
            <a:off x="415925" y="3376613"/>
            <a:ext cx="1347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解：</a:t>
            </a:r>
            <a:r>
              <a:rPr kumimoji="0" lang="zh-CN" altLang="en-US">
                <a:solidFill>
                  <a:srgbClr val="FFFF66"/>
                </a:solidFill>
                <a:ea typeface="楷体_GB2312" pitchFamily="49" charset="-122"/>
              </a:rPr>
              <a:t>  </a:t>
            </a:r>
            <a:endParaRPr kumimoji="0" lang="zh-CN" altLang="en-US" b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24617" name="Text Box 9"/>
          <p:cNvSpPr txBox="1">
            <a:spLocks noChangeArrowheads="1"/>
          </p:cNvSpPr>
          <p:nvPr/>
        </p:nvSpPr>
        <p:spPr bwMode="auto">
          <a:xfrm>
            <a:off x="415925" y="1912938"/>
            <a:ext cx="1998663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求：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  </a:t>
            </a:r>
          </a:p>
        </p:txBody>
      </p:sp>
      <p:sp>
        <p:nvSpPr>
          <p:cNvPr id="324618" name="Text Box 10"/>
          <p:cNvSpPr txBox="1">
            <a:spLocks noChangeArrowheads="1"/>
          </p:cNvSpPr>
          <p:nvPr/>
        </p:nvSpPr>
        <p:spPr bwMode="auto">
          <a:xfrm>
            <a:off x="912813" y="2605088"/>
            <a:ext cx="464502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(2) </a:t>
            </a:r>
            <a:r>
              <a:rPr lang="en-US" altLang="zh-CN">
                <a:solidFill>
                  <a:srgbClr val="66FFFF"/>
                </a:solidFill>
                <a:ea typeface="楷体_GB2312" pitchFamily="49" charset="-122"/>
              </a:rPr>
              <a:t>3s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末质点的速度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 </a:t>
            </a:r>
          </a:p>
        </p:txBody>
      </p:sp>
      <p:graphicFrame>
        <p:nvGraphicFramePr>
          <p:cNvPr id="324619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118134"/>
              </p:ext>
            </p:extLst>
          </p:nvPr>
        </p:nvGraphicFramePr>
        <p:xfrm>
          <a:off x="2153544" y="3352801"/>
          <a:ext cx="1768375" cy="722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4" name="Equation" r:id="rId5" imgW="672840" imgH="355320" progId="Equation.DSMT4">
                  <p:embed/>
                </p:oleObj>
              </mc:Choice>
              <mc:Fallback>
                <p:oleObj name="Equation" r:id="rId5" imgW="672840" imgH="355320" progId="Equation.DSMT4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3544" y="3352801"/>
                        <a:ext cx="1768375" cy="7223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20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8874061"/>
              </p:ext>
            </p:extLst>
          </p:nvPr>
        </p:nvGraphicFramePr>
        <p:xfrm>
          <a:off x="3921919" y="3318367"/>
          <a:ext cx="1485277" cy="784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5" name="Equation" r:id="rId7" imgW="660240" imgH="355320" progId="Equation.DSMT4">
                  <p:embed/>
                </p:oleObj>
              </mc:Choice>
              <mc:Fallback>
                <p:oleObj name="Equation" r:id="rId7" imgW="660240" imgH="355320" progId="Equation.DSMT4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1919" y="3318367"/>
                        <a:ext cx="1485277" cy="7842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21" name="Objec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929657"/>
              </p:ext>
            </p:extLst>
          </p:nvPr>
        </p:nvGraphicFramePr>
        <p:xfrm>
          <a:off x="5417801" y="3464774"/>
          <a:ext cx="1317625" cy="406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6" name="Equation" r:id="rId9" imgW="596880" imgH="203040" progId="Equation.DSMT4">
                  <p:embed/>
                </p:oleObj>
              </mc:Choice>
              <mc:Fallback>
                <p:oleObj name="Equation" r:id="rId9" imgW="596880" imgH="203040" progId="Equation.DSMT4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7801" y="3464774"/>
                        <a:ext cx="1317625" cy="4068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622" name="Rectangle 14"/>
          <p:cNvSpPr>
            <a:spLocks noChangeArrowheads="1"/>
          </p:cNvSpPr>
          <p:nvPr/>
        </p:nvSpPr>
        <p:spPr bwMode="auto">
          <a:xfrm>
            <a:off x="952500" y="3346450"/>
            <a:ext cx="6159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(1) </a:t>
            </a:r>
          </a:p>
        </p:txBody>
      </p:sp>
      <p:sp>
        <p:nvSpPr>
          <p:cNvPr id="324623" name="Rectangle 15"/>
          <p:cNvSpPr>
            <a:spLocks noChangeArrowheads="1"/>
          </p:cNvSpPr>
          <p:nvPr/>
        </p:nvSpPr>
        <p:spPr bwMode="auto">
          <a:xfrm>
            <a:off x="952500" y="4330700"/>
            <a:ext cx="6159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(2) </a:t>
            </a:r>
          </a:p>
        </p:txBody>
      </p:sp>
      <p:graphicFrame>
        <p:nvGraphicFramePr>
          <p:cNvPr id="324625" name="Objec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9690065"/>
              </p:ext>
            </p:extLst>
          </p:nvPr>
        </p:nvGraphicFramePr>
        <p:xfrm>
          <a:off x="5292080" y="5335095"/>
          <a:ext cx="1116012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7" name="Equation" r:id="rId11" imgW="558720" imgH="241200" progId="Equation.DSMT4">
                  <p:embed/>
                </p:oleObj>
              </mc:Choice>
              <mc:Fallback>
                <p:oleObj name="Equation" r:id="rId11" imgW="558720" imgH="241200" progId="Equation.DSMT4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5335095"/>
                        <a:ext cx="1116012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295896"/>
              </p:ext>
            </p:extLst>
          </p:nvPr>
        </p:nvGraphicFramePr>
        <p:xfrm>
          <a:off x="1779588" y="4232275"/>
          <a:ext cx="2343150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8" name="Equation" r:id="rId13" imgW="1104840" imgH="419040" progId="Equation.DSMT4">
                  <p:embed/>
                </p:oleObj>
              </mc:Choice>
              <mc:Fallback>
                <p:oleObj name="Equation" r:id="rId13" imgW="1104840" imgH="41904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9588" y="4232275"/>
                        <a:ext cx="2343150" cy="96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0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070697"/>
              </p:ext>
            </p:extLst>
          </p:nvPr>
        </p:nvGraphicFramePr>
        <p:xfrm>
          <a:off x="1062038" y="5162550"/>
          <a:ext cx="3416300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9" name="Equation" r:id="rId15" imgW="1638000" imgH="355320" progId="Equation.DSMT4">
                  <p:embed/>
                </p:oleObj>
              </mc:Choice>
              <mc:Fallback>
                <p:oleObj name="Equation" r:id="rId15" imgW="1638000" imgH="35532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38" y="5162550"/>
                        <a:ext cx="3416300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936" name="Line 8"/>
          <p:cNvSpPr>
            <a:spLocks noChangeShapeType="1"/>
          </p:cNvSpPr>
          <p:nvPr/>
        </p:nvSpPr>
        <p:spPr bwMode="auto">
          <a:xfrm flipV="1">
            <a:off x="4643438" y="4292600"/>
            <a:ext cx="0" cy="1584325"/>
          </a:xfrm>
          <a:prstGeom prst="line">
            <a:avLst/>
          </a:prstGeom>
          <a:noFill/>
          <a:ln w="41275">
            <a:solidFill>
              <a:srgbClr val="FFFF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1476375" y="6021388"/>
            <a:ext cx="2808288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应用牛顿运动定律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 </a:t>
            </a:r>
          </a:p>
        </p:txBody>
      </p:sp>
      <p:sp>
        <p:nvSpPr>
          <p:cNvPr id="3" name="Text Box 10"/>
          <p:cNvSpPr txBox="1">
            <a:spLocks noChangeArrowheads="1"/>
          </p:cNvSpPr>
          <p:nvPr/>
        </p:nvSpPr>
        <p:spPr bwMode="auto">
          <a:xfrm>
            <a:off x="4932363" y="5994400"/>
            <a:ext cx="2808287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00FFFF"/>
                </a:solidFill>
                <a:ea typeface="楷体_GB2312" pitchFamily="49" charset="-122"/>
              </a:rPr>
              <a:t>应用动量定理 </a:t>
            </a:r>
          </a:p>
        </p:txBody>
      </p:sp>
      <p:graphicFrame>
        <p:nvGraphicFramePr>
          <p:cNvPr id="1026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001372"/>
              </p:ext>
            </p:extLst>
          </p:nvPr>
        </p:nvGraphicFramePr>
        <p:xfrm>
          <a:off x="5173663" y="4238625"/>
          <a:ext cx="2792412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0" name="Equation" r:id="rId17" imgW="1206360" imgH="380880" progId="Equation.DSMT4">
                  <p:embed/>
                </p:oleObj>
              </mc:Choice>
              <mc:Fallback>
                <p:oleObj name="Equation" r:id="rId17" imgW="1206360" imgH="38088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3663" y="4238625"/>
                        <a:ext cx="2792412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4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4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4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24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4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4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4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24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24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24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24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4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80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0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24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10" grpId="0"/>
      <p:bldP spid="324612" grpId="0"/>
      <p:bldP spid="324613" grpId="0"/>
      <p:bldP spid="324614" grpId="0"/>
      <p:bldP spid="324615" grpId="0" autoUpdateAnimBg="0"/>
      <p:bldP spid="324616" grpId="0" autoUpdateAnimBg="0"/>
      <p:bldP spid="324617" grpId="0"/>
      <p:bldP spid="324618" grpId="0"/>
      <p:bldP spid="324622" grpId="0"/>
      <p:bldP spid="324623" grpId="0"/>
      <p:bldP spid="380936" grpId="0" animBg="1"/>
      <p:bldP spid="2" grpId="0"/>
      <p:bldP spid="3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12197</TotalTime>
  <Words>1766</Words>
  <Application>Microsoft Office PowerPoint</Application>
  <PresentationFormat>全屏显示(4:3)</PresentationFormat>
  <Paragraphs>260</Paragraphs>
  <Slides>29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Monotype Sorts</vt:lpstr>
      <vt:lpstr>方正书宋简体</vt:lpstr>
      <vt:lpstr>方正舒体</vt:lpstr>
      <vt:lpstr>仿宋_GB2312</vt:lpstr>
      <vt:lpstr>黑体</vt:lpstr>
      <vt:lpstr>华文仿宋</vt:lpstr>
      <vt:lpstr>华文中宋</vt:lpstr>
      <vt:lpstr>楷体_GB2312</vt:lpstr>
      <vt:lpstr>隶书</vt:lpstr>
      <vt:lpstr>宋体</vt:lpstr>
      <vt:lpstr>Arial</vt:lpstr>
      <vt:lpstr>Symbol</vt:lpstr>
      <vt:lpstr>Times New Roman</vt:lpstr>
      <vt:lpstr>Wingdings</vt:lpstr>
      <vt:lpstr>默认设计模板</vt:lpstr>
      <vt:lpstr>1_默认设计模板</vt:lpstr>
      <vt:lpstr>公式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xian jiaotong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Polarization of Light</dc:title>
  <dc:creator>蒋臣威</dc:creator>
  <cp:lastModifiedBy>jiangcw</cp:lastModifiedBy>
  <cp:revision>777</cp:revision>
  <cp:lastPrinted>2022-03-17T03:59:00Z</cp:lastPrinted>
  <dcterms:created xsi:type="dcterms:W3CDTF">1998-11-21T01:35:42Z</dcterms:created>
  <dcterms:modified xsi:type="dcterms:W3CDTF">2023-03-15T15:44:58Z</dcterms:modified>
</cp:coreProperties>
</file>